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Glacial Indifference" panose="020B0604020202020204" charset="0"/>
      <p:regular r:id="rId27"/>
    </p:embeddedFont>
    <p:embeddedFont>
      <p:font typeface="Glacial Indifference Bold" panose="020B0604020202020204" charset="0"/>
      <p:regular r:id="rId28"/>
    </p:embeddedFont>
    <p:embeddedFont>
      <p:font typeface="Open Sans" panose="020B0606030504020204" pitchFamily="34" charset="0"/>
      <p:regular r:id="rId29"/>
      <p:bold r:id="rId30"/>
      <p:italic r:id="rId31"/>
      <p:boldItalic r:id="rId32"/>
    </p:embeddedFont>
    <p:embeddedFont>
      <p:font typeface="Segoe UI Emoji" panose="020B0502040204020203" pitchFamily="3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7572" autoAdjust="0"/>
  </p:normalViewPr>
  <p:slideViewPr>
    <p:cSldViewPr>
      <p:cViewPr varScale="1">
        <p:scale>
          <a:sx n="39" d="100"/>
          <a:sy n="39" d="100"/>
        </p:scale>
        <p:origin x="182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63B2E-5EE4-48EB-AB20-804E77B10818}" type="datetimeFigureOut">
              <a:rPr lang="en-US" smtClean="0"/>
              <a:t>4/18/2025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4E516-8DAF-4423-BE08-3201452B597B}" type="slidenum">
              <a:rPr lang="en-US" smtClean="0"/>
              <a:t>‹#›</a:t>
            </a:fld>
            <a:endParaRPr lang="en-US"/>
          </a:p>
        </p:txBody>
      </p:sp>
    </p:spTree>
    <p:extLst>
      <p:ext uri="{BB962C8B-B14F-4D97-AF65-F5344CB8AC3E}">
        <p14:creationId xmlns:p14="http://schemas.microsoft.com/office/powerpoint/2010/main" val="2000424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Hi everyone, I’m Anu Anand, and today I’ll be presenting my capstone project: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Call Deflection Optimization Using Data Insights.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project explores how ACG can use predictive analytics to reduce unnecessary live calls and improve overall efficiency.</a:t>
            </a:r>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1</a:t>
            </a:fld>
            <a:endParaRPr lang="en-US"/>
          </a:p>
        </p:txBody>
      </p:sp>
    </p:spTree>
    <p:extLst>
      <p:ext uri="{BB962C8B-B14F-4D97-AF65-F5344CB8AC3E}">
        <p14:creationId xmlns:p14="http://schemas.microsoft.com/office/powerpoint/2010/main" val="3254844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Script: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Objective 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 predicted the variable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LST_STAT_RSN_TXT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describes how a service request ended.</a:t>
            </a:r>
          </a:p>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classified it into 4 groups: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0 – Successful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1 – Canceled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2 – At-Risk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(e.g., GONE ON ARRIVAL)</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3 – Potential Impact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(e.g., Needs Audit)</a:t>
            </a:r>
          </a:p>
          <a:p>
            <a:pPr marL="0" marR="0">
              <a:lnSpc>
                <a:spcPct val="115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Random Forest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achieved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92.6% accuracy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successfully flagging risky requests early.</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Logistic Regression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performed lower at 61.1% but gave helpful insights on driver importance.</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10</a:t>
            </a:fld>
            <a:endParaRPr lang="en-US"/>
          </a:p>
        </p:txBody>
      </p:sp>
    </p:spTree>
    <p:extLst>
      <p:ext uri="{BB962C8B-B14F-4D97-AF65-F5344CB8AC3E}">
        <p14:creationId xmlns:p14="http://schemas.microsoft.com/office/powerpoint/2010/main" val="3670273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Logistic Regression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 saw:</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Higher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total cost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meant less chance of cancellation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Requests from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were more likely to succeed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Very old vehicles like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1960</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were more likely to be flagged internally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Some years, like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1976 and 1984</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were less risky</a:t>
            </a:r>
          </a:p>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Random Forest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top drivers included: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TOT_COST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Service delays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Day of request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Together, these models let us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predict problems before dispatch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creating room for ACG to act proactively.</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11</a:t>
            </a:fld>
            <a:endParaRPr lang="en-US"/>
          </a:p>
        </p:txBody>
      </p:sp>
    </p:spTree>
    <p:extLst>
      <p:ext uri="{BB962C8B-B14F-4D97-AF65-F5344CB8AC3E}">
        <p14:creationId xmlns:p14="http://schemas.microsoft.com/office/powerpoint/2010/main" val="3772573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Script: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Objective 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 predicted which contact center would handle a given request: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0 → AAA App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1 → ERS Online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2 → Smart Action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Logistic Regression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reached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82.5% accuracy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Random Forest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hit 80.5%. Both models revealed clear patterns in how requests were routed.</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12</a:t>
            </a:fld>
            <a:endParaRPr lang="en-US"/>
          </a:p>
        </p:txBody>
      </p:sp>
    </p:spTree>
    <p:extLst>
      <p:ext uri="{BB962C8B-B14F-4D97-AF65-F5344CB8AC3E}">
        <p14:creationId xmlns:p14="http://schemas.microsoft.com/office/powerpoint/2010/main" val="3135478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Script: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Random Forest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top predictors were: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Request Source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(very strong)</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Trouble Type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Service Provider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Delays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Region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had minimal impact</a:t>
            </a:r>
          </a:p>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Logistic Regression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Trouble Type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was statistically significant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Request Source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had a large effect, but overlapping signals made it less precise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Delays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Region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had minor influence</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models confirmed that we can predict routing early—</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before the request is even answered live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13</a:t>
            </a:fld>
            <a:endParaRPr lang="en-US"/>
          </a:p>
        </p:txBody>
      </p:sp>
    </p:spTree>
    <p:extLst>
      <p:ext uri="{BB962C8B-B14F-4D97-AF65-F5344CB8AC3E}">
        <p14:creationId xmlns:p14="http://schemas.microsoft.com/office/powerpoint/2010/main" val="3140669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Random Forest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when data is messy or unbalanced—like cancellations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Logistic Regression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when data is clean—like routing</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Each model serves a purpose, and together they provide both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accuracy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interpretability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14</a:t>
            </a:fld>
            <a:endParaRPr lang="en-US"/>
          </a:p>
        </p:txBody>
      </p:sp>
    </p:spTree>
    <p:extLst>
      <p:ext uri="{BB962C8B-B14F-4D97-AF65-F5344CB8AC3E}">
        <p14:creationId xmlns:p14="http://schemas.microsoft.com/office/powerpoint/2010/main" val="3766714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dashboards validated what our models predicted: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1 (Canceled)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Florida and Georgia had many cancellations, but they were low cost—these are early-stage 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perfect for self-service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2 (At-Risk)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Iowa had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few at-risk cases but very high average costs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—showing why early prediction is critical</a:t>
            </a:r>
          </a:p>
          <a:p>
            <a:pPr marL="0" marR="0">
              <a:lnSpc>
                <a:spcPct val="115000"/>
              </a:lnSpc>
              <a:spcAft>
                <a:spcPts val="800"/>
              </a:spcAft>
              <a:buNone/>
            </a:pPr>
            <a:r>
              <a:rPr lang="en-US"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These are cases where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provider was dispatched but never delivered service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If we can catch these early, ACG can send a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pre-dispatch confirmation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message to the member:</a:t>
            </a:r>
          </a:p>
          <a:p>
            <a:pPr>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“We’re about to send help. Do you still need assistance?”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If the answer is “no,” we cancel the trip—saving time, fuel, and money</a:t>
            </a:r>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15</a:t>
            </a:fld>
            <a:endParaRPr lang="en-US"/>
          </a:p>
        </p:txBody>
      </p:sp>
    </p:spTree>
    <p:extLst>
      <p:ext uri="{BB962C8B-B14F-4D97-AF65-F5344CB8AC3E}">
        <p14:creationId xmlns:p14="http://schemas.microsoft.com/office/powerpoint/2010/main" val="3946677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3 (Potential Impact)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Michigan had rare but expensive escalations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0 (Successful)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Florida again stood out for high volume and low cost—an operational benchmark</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16</a:t>
            </a:fld>
            <a:endParaRPr lang="en-US"/>
          </a:p>
        </p:txBody>
      </p:sp>
    </p:spTree>
    <p:extLst>
      <p:ext uri="{BB962C8B-B14F-4D97-AF65-F5344CB8AC3E}">
        <p14:creationId xmlns:p14="http://schemas.microsoft.com/office/powerpoint/2010/main" val="2032141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Script: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also visualized contact center performance: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ERS Online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handled many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simple services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like lockouts and jump starts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are better suited for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automated channels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like the AAA App or Smart Action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AAA App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performed well for flat tires and jump starts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Smart Action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handled fuel deliveries reliably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Michigan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showed high service costs for simple issues—hinting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misrouting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This shows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ERS Online is overloaded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taking jobs that could easily be automated, increasing cost and wait time.</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17</a:t>
            </a:fld>
            <a:endParaRPr lang="en-US"/>
          </a:p>
        </p:txBody>
      </p:sp>
    </p:spTree>
    <p:extLst>
      <p:ext uri="{BB962C8B-B14F-4D97-AF65-F5344CB8AC3E}">
        <p14:creationId xmlns:p14="http://schemas.microsoft.com/office/powerpoint/2010/main" val="1320268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Here’s what ACG can do next: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Use the models to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trigger real-time alerts or digital options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Send pre-dispatch confirmations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at-risk requests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Redirect simple tasks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away from ERS Online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Adjust routing rules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based on cost patterns by region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Retrain models regularly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keep them relevant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Use dashboards for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weekly performance reviews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 just reporting</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20</a:t>
            </a:fld>
            <a:endParaRPr lang="en-US"/>
          </a:p>
        </p:txBody>
      </p:sp>
    </p:spTree>
    <p:extLst>
      <p:ext uri="{BB962C8B-B14F-4D97-AF65-F5344CB8AC3E}">
        <p14:creationId xmlns:p14="http://schemas.microsoft.com/office/powerpoint/2010/main" val="2494618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 balancing and feature engineering greatly improved accuracy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Request source, trouble type, and cost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were key drivers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Random Forest worked best for complex predictions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Power BI made the results easy to explain and act on</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22</a:t>
            </a:fld>
            <a:endParaRPr lang="en-US"/>
          </a:p>
        </p:txBody>
      </p:sp>
    </p:spTree>
    <p:extLst>
      <p:ext uri="{BB962C8B-B14F-4D97-AF65-F5344CB8AC3E}">
        <p14:creationId xmlns:p14="http://schemas.microsoft.com/office/powerpoint/2010/main" val="3086383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tackled two business problems:</a:t>
            </a:r>
          </a:p>
          <a:p>
            <a:pPr marL="342900" marR="0" lvl="0" indent="-342900">
              <a:lnSpc>
                <a:spcPct val="115000"/>
              </a:lnSpc>
              <a:spcAft>
                <a:spcPts val="800"/>
              </a:spcAft>
              <a:buFont typeface="+mj-lt"/>
              <a:buAutoNum type="arabicPeriod"/>
              <a:tabLst>
                <a:tab pos="457200" algn="l"/>
              </a:tabLs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Can we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predict</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how a service request will end—successfully, canceled, at-risk, or flagged for review—early enough to act on it?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Can we predict which contact center should handle a request right at the beginning?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used Random Forest, Logistic Regression, and Power BI to build models and dashboards that support real-time decision-making</a:t>
            </a:r>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2</a:t>
            </a:fld>
            <a:endParaRPr lang="en-US"/>
          </a:p>
        </p:txBody>
      </p:sp>
    </p:spTree>
    <p:extLst>
      <p:ext uri="{BB962C8B-B14F-4D97-AF65-F5344CB8AC3E}">
        <p14:creationId xmlns:p14="http://schemas.microsoft.com/office/powerpoint/2010/main" val="3442877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 external factors like weather or provider load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P-values weren’t helpful in Objective 1 due to data imbalance</a:t>
            </a:r>
          </a:p>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Future work:</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Integrate dashboards with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live systems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Add more context (e.g.,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time of day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provider history)</a:t>
            </a:r>
          </a:p>
          <a:p>
            <a:pPr>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Try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ensemble methods</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rare event detection</a:t>
            </a:r>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23</a:t>
            </a:fld>
            <a:endParaRPr lang="en-US"/>
          </a:p>
        </p:txBody>
      </p:sp>
    </p:spTree>
    <p:extLst>
      <p:ext uri="{BB962C8B-B14F-4D97-AF65-F5344CB8AC3E}">
        <p14:creationId xmlns:p14="http://schemas.microsoft.com/office/powerpoint/2010/main" val="1523372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What Does Objective 1 Do?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Objective 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predicts the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final outcome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of a service request — before the service even happens.</a:t>
            </a:r>
          </a:p>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Your model predicts whether a request will likely end in: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0 – Success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1 – Canceled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2 – At-Risk (likely to fail)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3 – Internal follow-up needed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gives ACG an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early warning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Aft>
                <a:spcPts val="800"/>
              </a:spcAft>
              <a:buNone/>
            </a:pPr>
            <a:r>
              <a:rPr lang="en-US" sz="1800" b="1"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How Objective 1 Enables Call Deflection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here’s the key connection:</a:t>
            </a:r>
          </a:p>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say your model predicts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1 (Canceled)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Class 2 (At-Risk)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before dispatch.</a:t>
            </a:r>
          </a:p>
          <a:p>
            <a:pPr marL="0" marR="0">
              <a:lnSpc>
                <a:spcPct val="115000"/>
              </a:lnSpc>
              <a:spcAft>
                <a:spcPts val="800"/>
              </a:spcAft>
              <a:buNone/>
            </a:pPr>
            <a:r>
              <a:rPr lang="en-US"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This means ACG knows ahead of time:</a:t>
            </a:r>
          </a:p>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request might fail or is not really needed.”</a:t>
            </a:r>
          </a:p>
          <a:p>
            <a:pPr marL="0" marR="0">
              <a:lnSpc>
                <a:spcPct val="115000"/>
              </a:lnSpc>
              <a:spcAft>
                <a:spcPts val="800"/>
              </a:spcAft>
              <a:buNone/>
            </a:pPr>
            <a:r>
              <a:rPr lang="en-US"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So instead of calling the member or sending a truck, ACG can: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Send a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text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app notification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saying:</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“We’re about to dispatch. Do you still need help?”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the answer is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they cancel it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No phone call is needed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no agent or dispatch is wasted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That is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call deflection in action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Your prediction helps ACG decide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not to call or follow up manually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because the system handled it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proactively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Aft>
                <a:spcPts val="800"/>
              </a:spcAft>
              <a:buNone/>
            </a:pPr>
            <a:r>
              <a:rPr lang="en-US" sz="1800" b="1"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Example: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member requests help but leaves before the truck arrives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Gone on Arrival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your model predicts this will happen (Class 2 – At-Risk)</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ACG can message them first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If they don’t reply = no dispatch, no follow-up call</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Call deflected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b="1"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Bottom Line: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Objective 1 helps deflect calls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by predicting problems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before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they require a phone call.</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ACG can replace live calls with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digital messages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cancel or confirm, saving cost and time.</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24</a:t>
            </a:fld>
            <a:endParaRPr lang="en-US"/>
          </a:p>
        </p:txBody>
      </p:sp>
    </p:spTree>
    <p:extLst>
      <p:ext uri="{BB962C8B-B14F-4D97-AF65-F5344CB8AC3E}">
        <p14:creationId xmlns:p14="http://schemas.microsoft.com/office/powerpoint/2010/main" val="2372085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ACG handles thousands of service requests every day, and many of these still come through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live calls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While necessary in some cases, live calls are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expensive, slow, and often avoidable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we asked: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Can we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predict the likely outcome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of a request before dispatch?</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Can we tell in advance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which contact center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should take the job—ERS Online, AAA App, or Smart Action?</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3</a:t>
            </a:fld>
            <a:endParaRPr lang="en-US"/>
          </a:p>
        </p:txBody>
      </p:sp>
    </p:spTree>
    <p:extLst>
      <p:ext uri="{BB962C8B-B14F-4D97-AF65-F5344CB8AC3E}">
        <p14:creationId xmlns:p14="http://schemas.microsoft.com/office/powerpoint/2010/main" val="1721160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ACG serves members with services like roadside assistance, insurance, and travel. Customers reach out via phone, app, or web—but many still prefer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live phone calls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Reducing live calls could improve speed, reduce costs, and better match customers to the right support channels.</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4</a:t>
            </a:fld>
            <a:endParaRPr lang="en-US"/>
          </a:p>
        </p:txBody>
      </p:sp>
    </p:spTree>
    <p:extLst>
      <p:ext uri="{BB962C8B-B14F-4D97-AF65-F5344CB8AC3E}">
        <p14:creationId xmlns:p14="http://schemas.microsoft.com/office/powerpoint/2010/main" val="662254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system does three things: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Predicts cancellations and risk-prone requests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Assigns requests to the correct contact center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Visualizes trends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using interactive dashboards</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benefits include reduced call volume, better agent utilization, and fewer delays.</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5</a:t>
            </a:fld>
            <a:endParaRPr lang="en-US"/>
          </a:p>
        </p:txBody>
      </p:sp>
    </p:spTree>
    <p:extLst>
      <p:ext uri="{BB962C8B-B14F-4D97-AF65-F5344CB8AC3E}">
        <p14:creationId xmlns:p14="http://schemas.microsoft.com/office/powerpoint/2010/main" val="1461695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used two datasets: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filtered set of 179,539 records for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Objective 1: predicting service outcomes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merged dataset of 5,000 records for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Objective 2: predicting contact center routing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Both were cleaned, joined by service ID and request date, and balanced using SMOTE to prepare for modeling.</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6</a:t>
            </a:fld>
            <a:endParaRPr lang="en-US"/>
          </a:p>
        </p:txBody>
      </p:sp>
    </p:spTree>
    <p:extLst>
      <p:ext uri="{BB962C8B-B14F-4D97-AF65-F5344CB8AC3E}">
        <p14:creationId xmlns:p14="http://schemas.microsoft.com/office/powerpoint/2010/main" val="2640186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Some quick takeaways from our data:</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Over 90% of requests came through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Emergency Road Service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Florida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had the highest volume</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7</a:t>
            </a:fld>
            <a:endParaRPr lang="en-US"/>
          </a:p>
        </p:txBody>
      </p:sp>
    </p:spTree>
    <p:extLst>
      <p:ext uri="{BB962C8B-B14F-4D97-AF65-F5344CB8AC3E}">
        <p14:creationId xmlns:p14="http://schemas.microsoft.com/office/powerpoint/2010/main" val="105575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Most delays were minimal, but a few extreme cases drove up costs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ERS Online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handled most of the requests</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8</a:t>
            </a:fld>
            <a:endParaRPr lang="en-US"/>
          </a:p>
        </p:txBody>
      </p:sp>
    </p:spTree>
    <p:extLst>
      <p:ext uri="{BB962C8B-B14F-4D97-AF65-F5344CB8AC3E}">
        <p14:creationId xmlns:p14="http://schemas.microsoft.com/office/powerpoint/2010/main" val="2948551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encoded categorical variables and balanced the dataset using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SMOTE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Then we trained two models: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Random Forest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great for messy, imbalanced data</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Logistic Regression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helpful for understanding how each variable affects the outcome</a:t>
            </a:r>
          </a:p>
          <a:p>
            <a:endParaRPr lang="en-US" dirty="0"/>
          </a:p>
        </p:txBody>
      </p:sp>
      <p:sp>
        <p:nvSpPr>
          <p:cNvPr id="4" name="Slide Number Placeholder 3"/>
          <p:cNvSpPr>
            <a:spLocks noGrp="1"/>
          </p:cNvSpPr>
          <p:nvPr>
            <p:ph type="sldNum" sz="quarter" idx="5"/>
          </p:nvPr>
        </p:nvSpPr>
        <p:spPr/>
        <p:txBody>
          <a:bodyPr/>
          <a:lstStyle/>
          <a:p>
            <a:fld id="{D544E516-8DAF-4423-BE08-3201452B597B}" type="slidenum">
              <a:rPr lang="en-US" smtClean="0"/>
              <a:t>9</a:t>
            </a:fld>
            <a:endParaRPr lang="en-US"/>
          </a:p>
        </p:txBody>
      </p:sp>
    </p:spTree>
    <p:extLst>
      <p:ext uri="{BB962C8B-B14F-4D97-AF65-F5344CB8AC3E}">
        <p14:creationId xmlns:p14="http://schemas.microsoft.com/office/powerpoint/2010/main" val="1219003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9.png"/><Relationship Id="rId4" Type="http://schemas.openxmlformats.org/officeDocument/2006/relationships/image" Target="../media/image11.sv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22.png"/><Relationship Id="rId4" Type="http://schemas.openxmlformats.org/officeDocument/2006/relationships/image" Target="../media/image11.sv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25.png"/><Relationship Id="rId4" Type="http://schemas.openxmlformats.org/officeDocument/2006/relationships/image" Target="../media/image11.sv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27.png"/><Relationship Id="rId4" Type="http://schemas.openxmlformats.org/officeDocument/2006/relationships/image" Target="../media/image11.sv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svg"/><Relationship Id="rId7"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jpeg"/><Relationship Id="rId7" Type="http://schemas.openxmlformats.org/officeDocument/2006/relationships/image" Target="../media/image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jpeg"/><Relationship Id="rId7" Type="http://schemas.openxmlformats.org/officeDocument/2006/relationships/image" Target="../media/image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4.png"/><Relationship Id="rId4" Type="http://schemas.openxmlformats.org/officeDocument/2006/relationships/image" Target="../media/image11.sv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6982806">
            <a:off x="722877" y="6331709"/>
            <a:ext cx="8842272" cy="11861584"/>
          </a:xfrm>
          <a:custGeom>
            <a:avLst/>
            <a:gdLst/>
            <a:ahLst/>
            <a:cxnLst/>
            <a:rect l="l" t="t" r="r" b="b"/>
            <a:pathLst>
              <a:path w="8842272" h="11861584">
                <a:moveTo>
                  <a:pt x="0" y="0"/>
                </a:moveTo>
                <a:lnTo>
                  <a:pt x="8842272" y="0"/>
                </a:lnTo>
                <a:lnTo>
                  <a:pt x="8842272" y="11861584"/>
                </a:lnTo>
                <a:lnTo>
                  <a:pt x="0" y="11861584"/>
                </a:lnTo>
                <a:lnTo>
                  <a:pt x="0" y="0"/>
                </a:lnTo>
                <a:close/>
              </a:path>
            </a:pathLst>
          </a:custGeom>
          <a:blipFill>
            <a:blip r:embed="rId3">
              <a:alphaModFix amt="65999"/>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6501204">
            <a:off x="11046831" y="-5088864"/>
            <a:ext cx="8807178" cy="11814508"/>
          </a:xfrm>
          <a:custGeom>
            <a:avLst/>
            <a:gdLst/>
            <a:ahLst/>
            <a:cxnLst/>
            <a:rect l="l" t="t" r="r" b="b"/>
            <a:pathLst>
              <a:path w="8807178" h="11814508">
                <a:moveTo>
                  <a:pt x="0" y="0"/>
                </a:moveTo>
                <a:lnTo>
                  <a:pt x="8807178" y="0"/>
                </a:lnTo>
                <a:lnTo>
                  <a:pt x="8807178" y="11814507"/>
                </a:lnTo>
                <a:lnTo>
                  <a:pt x="0" y="11814507"/>
                </a:lnTo>
                <a:lnTo>
                  <a:pt x="0" y="0"/>
                </a:lnTo>
                <a:close/>
              </a:path>
            </a:pathLst>
          </a:custGeom>
          <a:blipFill>
            <a:blip r:embed="rId3">
              <a:alphaModFix amt="65999"/>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rot="10571821">
            <a:off x="10628437" y="8363453"/>
            <a:ext cx="5947318" cy="7978109"/>
          </a:xfrm>
          <a:custGeom>
            <a:avLst/>
            <a:gdLst/>
            <a:ahLst/>
            <a:cxnLst/>
            <a:rect l="l" t="t" r="r" b="b"/>
            <a:pathLst>
              <a:path w="5947318" h="7978109">
                <a:moveTo>
                  <a:pt x="0" y="0"/>
                </a:moveTo>
                <a:lnTo>
                  <a:pt x="5947318" y="0"/>
                </a:lnTo>
                <a:lnTo>
                  <a:pt x="5947318" y="7978110"/>
                </a:lnTo>
                <a:lnTo>
                  <a:pt x="0" y="797811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rot="-5114765">
            <a:off x="11561828" y="5146485"/>
            <a:ext cx="8542938" cy="7393525"/>
          </a:xfrm>
          <a:custGeom>
            <a:avLst/>
            <a:gdLst/>
            <a:ahLst/>
            <a:cxnLst/>
            <a:rect l="l" t="t" r="r" b="b"/>
            <a:pathLst>
              <a:path w="8542938" h="7393525">
                <a:moveTo>
                  <a:pt x="0" y="0"/>
                </a:moveTo>
                <a:lnTo>
                  <a:pt x="8542938" y="0"/>
                </a:lnTo>
                <a:lnTo>
                  <a:pt x="8542938" y="7393525"/>
                </a:lnTo>
                <a:lnTo>
                  <a:pt x="0" y="739352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rot="-5058328">
            <a:off x="13255544" y="-4131370"/>
            <a:ext cx="7156478" cy="6935278"/>
          </a:xfrm>
          <a:custGeom>
            <a:avLst/>
            <a:gdLst/>
            <a:ahLst/>
            <a:cxnLst/>
            <a:rect l="l" t="t" r="r" b="b"/>
            <a:pathLst>
              <a:path w="7156478" h="6935278">
                <a:moveTo>
                  <a:pt x="0" y="0"/>
                </a:moveTo>
                <a:lnTo>
                  <a:pt x="7156479" y="0"/>
                </a:lnTo>
                <a:lnTo>
                  <a:pt x="7156479" y="6935279"/>
                </a:lnTo>
                <a:lnTo>
                  <a:pt x="0" y="69352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rot="3318101">
            <a:off x="-3880130" y="6803731"/>
            <a:ext cx="10117864" cy="10062676"/>
          </a:xfrm>
          <a:custGeom>
            <a:avLst/>
            <a:gdLst/>
            <a:ahLst/>
            <a:cxnLst/>
            <a:rect l="l" t="t" r="r" b="b"/>
            <a:pathLst>
              <a:path w="10117864" h="10062676">
                <a:moveTo>
                  <a:pt x="0" y="0"/>
                </a:moveTo>
                <a:lnTo>
                  <a:pt x="10117864" y="0"/>
                </a:lnTo>
                <a:lnTo>
                  <a:pt x="10117864" y="10062675"/>
                </a:lnTo>
                <a:lnTo>
                  <a:pt x="0" y="10062675"/>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rot="6800871">
            <a:off x="-1846725" y="-2878373"/>
            <a:ext cx="8542938" cy="7393525"/>
          </a:xfrm>
          <a:custGeom>
            <a:avLst/>
            <a:gdLst/>
            <a:ahLst/>
            <a:cxnLst/>
            <a:rect l="l" t="t" r="r" b="b"/>
            <a:pathLst>
              <a:path w="8542938" h="7393525">
                <a:moveTo>
                  <a:pt x="0" y="0"/>
                </a:moveTo>
                <a:lnTo>
                  <a:pt x="8542938" y="0"/>
                </a:lnTo>
                <a:lnTo>
                  <a:pt x="8542938" y="7393525"/>
                </a:lnTo>
                <a:lnTo>
                  <a:pt x="0" y="739352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9" name="TextBox 9"/>
          <p:cNvSpPr txBox="1"/>
          <p:nvPr/>
        </p:nvSpPr>
        <p:spPr>
          <a:xfrm>
            <a:off x="4645164" y="5911057"/>
            <a:ext cx="10805256" cy="1817765"/>
          </a:xfrm>
          <a:prstGeom prst="rect">
            <a:avLst/>
          </a:prstGeom>
        </p:spPr>
        <p:txBody>
          <a:bodyPr lIns="0" tIns="0" rIns="0" bIns="0" rtlCol="0" anchor="t">
            <a:spAutoFit/>
          </a:bodyPr>
          <a:lstStyle/>
          <a:p>
            <a:pPr algn="ctr">
              <a:lnSpc>
                <a:spcPts val="4808"/>
              </a:lnSpc>
              <a:spcBef>
                <a:spcPct val="0"/>
              </a:spcBef>
            </a:pPr>
            <a:r>
              <a:rPr lang="en-US" sz="3434" spc="75">
                <a:solidFill>
                  <a:srgbClr val="152540"/>
                </a:solidFill>
                <a:latin typeface="Glacial Indifference"/>
                <a:ea typeface="Glacial Indifference"/>
                <a:cs typeface="Glacial Indifference"/>
                <a:sym typeface="Glacial Indifference"/>
              </a:rPr>
              <a:t>Name: Anu Anand</a:t>
            </a:r>
          </a:p>
          <a:p>
            <a:pPr algn="ctr">
              <a:lnSpc>
                <a:spcPts val="4808"/>
              </a:lnSpc>
              <a:spcBef>
                <a:spcPct val="0"/>
              </a:spcBef>
            </a:pPr>
            <a:r>
              <a:rPr lang="en-US" sz="3434" u="none" strike="noStrike" spc="75">
                <a:solidFill>
                  <a:srgbClr val="152540"/>
                </a:solidFill>
                <a:latin typeface="Glacial Indifference"/>
                <a:ea typeface="Glacial Indifference"/>
                <a:cs typeface="Glacial Indifference"/>
                <a:sym typeface="Glacial Indifference"/>
              </a:rPr>
              <a:t>Program: Business Analytics | Oakland University</a:t>
            </a:r>
          </a:p>
          <a:p>
            <a:pPr marL="0" lvl="0" indent="0" algn="ctr">
              <a:lnSpc>
                <a:spcPts val="4808"/>
              </a:lnSpc>
              <a:spcBef>
                <a:spcPct val="0"/>
              </a:spcBef>
            </a:pPr>
            <a:endParaRPr lang="en-US" sz="3434" u="none" strike="noStrike" spc="75">
              <a:solidFill>
                <a:srgbClr val="152540"/>
              </a:solidFill>
              <a:latin typeface="Glacial Indifference"/>
              <a:ea typeface="Glacial Indifference"/>
              <a:cs typeface="Glacial Indifference"/>
              <a:sym typeface="Glacial Indifference"/>
            </a:endParaRPr>
          </a:p>
        </p:txBody>
      </p:sp>
      <p:sp>
        <p:nvSpPr>
          <p:cNvPr id="10" name="TextBox 10"/>
          <p:cNvSpPr txBox="1"/>
          <p:nvPr/>
        </p:nvSpPr>
        <p:spPr>
          <a:xfrm>
            <a:off x="2059203" y="3331563"/>
            <a:ext cx="14774581" cy="2210543"/>
          </a:xfrm>
          <a:prstGeom prst="rect">
            <a:avLst/>
          </a:prstGeom>
        </p:spPr>
        <p:txBody>
          <a:bodyPr lIns="0" tIns="0" rIns="0" bIns="0" rtlCol="0" anchor="t">
            <a:spAutoFit/>
          </a:bodyPr>
          <a:lstStyle/>
          <a:p>
            <a:pPr marL="0" lvl="0" indent="0" algn="ctr">
              <a:lnSpc>
                <a:spcPts val="8884"/>
              </a:lnSpc>
              <a:spcBef>
                <a:spcPct val="0"/>
              </a:spcBef>
            </a:pPr>
            <a:r>
              <a:rPr lang="en-US" sz="6345" spc="596">
                <a:solidFill>
                  <a:srgbClr val="152540"/>
                </a:solidFill>
                <a:latin typeface="Glacial Indifference"/>
                <a:ea typeface="Glacial Indifference"/>
                <a:cs typeface="Glacial Indifference"/>
                <a:sym typeface="Glacial Indifference"/>
              </a:rPr>
              <a:t> CALL DEFLECTION OPTIMIZATION USING DATA INSIGHTS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678933" y="55702"/>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13808765" y="2276593"/>
            <a:ext cx="4713453" cy="8010407"/>
          </a:xfrm>
          <a:custGeom>
            <a:avLst/>
            <a:gdLst/>
            <a:ahLst/>
            <a:cxnLst/>
            <a:rect l="l" t="t" r="r" b="b"/>
            <a:pathLst>
              <a:path w="4713453" h="8010407">
                <a:moveTo>
                  <a:pt x="0" y="0"/>
                </a:moveTo>
                <a:lnTo>
                  <a:pt x="4713453" y="0"/>
                </a:lnTo>
                <a:lnTo>
                  <a:pt x="4713453" y="8010407"/>
                </a:lnTo>
                <a:lnTo>
                  <a:pt x="0" y="8010407"/>
                </a:lnTo>
                <a:lnTo>
                  <a:pt x="0" y="0"/>
                </a:lnTo>
                <a:close/>
              </a:path>
            </a:pathLst>
          </a:custGeom>
          <a:blipFill>
            <a:blip r:embed="rId9"/>
            <a:stretch>
              <a:fillRect t="-1015"/>
            </a:stretch>
          </a:blipFill>
        </p:spPr>
      </p:sp>
      <p:sp>
        <p:nvSpPr>
          <p:cNvPr id="8" name="TextBox 8"/>
          <p:cNvSpPr txBox="1"/>
          <p:nvPr/>
        </p:nvSpPr>
        <p:spPr>
          <a:xfrm>
            <a:off x="275412" y="2776442"/>
            <a:ext cx="13089950" cy="5660046"/>
          </a:xfrm>
          <a:prstGeom prst="rect">
            <a:avLst/>
          </a:prstGeom>
        </p:spPr>
        <p:txBody>
          <a:bodyPr lIns="0" tIns="0" rIns="0" bIns="0" rtlCol="0" anchor="t">
            <a:spAutoFit/>
          </a:bodyPr>
          <a:lstStyle/>
          <a:p>
            <a:pPr algn="l">
              <a:lnSpc>
                <a:spcPts val="2503"/>
              </a:lnSpc>
            </a:pPr>
            <a:r>
              <a:rPr lang="en-US" sz="1788" b="1" spc="39">
                <a:solidFill>
                  <a:srgbClr val="152540"/>
                </a:solidFill>
                <a:latin typeface="Glacial Indifference Bold"/>
                <a:ea typeface="Glacial Indifference Bold"/>
                <a:cs typeface="Glacial Indifference Bold"/>
                <a:sym typeface="Glacial Indifference Bold"/>
              </a:rPr>
              <a:t>Predicting Service Request Outcomes -</a:t>
            </a:r>
          </a:p>
          <a:p>
            <a:pPr algn="l">
              <a:lnSpc>
                <a:spcPts val="2503"/>
              </a:lnSpc>
            </a:pPr>
            <a:r>
              <a:rPr lang="en-US" sz="1788" b="1" spc="39">
                <a:solidFill>
                  <a:srgbClr val="152540"/>
                </a:solidFill>
                <a:latin typeface="Glacial Indifference Bold"/>
                <a:ea typeface="Glacial Indifference Bold"/>
                <a:cs typeface="Glacial Indifference Bold"/>
                <a:sym typeface="Glacial Indifference Bold"/>
              </a:rPr>
              <a:t>The objective is to classify LST_STAT_RSN_TXT (Last Status Reason Text) into four outcome categories to flag cancellations and risk-prone cases early.</a:t>
            </a:r>
          </a:p>
          <a:p>
            <a:pPr algn="l">
              <a:lnSpc>
                <a:spcPts val="2503"/>
              </a:lnSpc>
            </a:pPr>
            <a:endParaRPr lang="en-US" sz="1788" b="1" spc="39">
              <a:solidFill>
                <a:srgbClr val="152540"/>
              </a:solidFill>
              <a:latin typeface="Glacial Indifference Bold"/>
              <a:ea typeface="Glacial Indifference Bold"/>
              <a:cs typeface="Glacial Indifference Bold"/>
              <a:sym typeface="Glacial Indifference Bold"/>
            </a:endParaRPr>
          </a:p>
          <a:p>
            <a:pPr marL="386143" lvl="1" indent="-193071" algn="l">
              <a:lnSpc>
                <a:spcPts val="2503"/>
              </a:lnSpc>
              <a:buFont typeface="Arial"/>
              <a:buChar char="•"/>
            </a:pPr>
            <a:r>
              <a:rPr lang="en-US" sz="1788" spc="39">
                <a:solidFill>
                  <a:srgbClr val="152540"/>
                </a:solidFill>
                <a:latin typeface="Glacial Indifference"/>
                <a:ea typeface="Glacial Indifference"/>
                <a:cs typeface="Glacial Indifference"/>
                <a:sym typeface="Glacial Indifference"/>
              </a:rPr>
              <a:t>Cl</a:t>
            </a:r>
            <a:r>
              <a:rPr lang="en-US" sz="1788" u="none" strike="noStrike" spc="39">
                <a:solidFill>
                  <a:srgbClr val="152540"/>
                </a:solidFill>
                <a:latin typeface="Glacial Indifference"/>
                <a:ea typeface="Glacial Indifference"/>
                <a:cs typeface="Glacial Indifference"/>
                <a:sym typeface="Glacial Indifference"/>
              </a:rPr>
              <a:t>ass 0 – Successful: Includes completed or internally closed cases (e.g., SERVICE COMPLETED, CASH CALL).</a:t>
            </a:r>
          </a:p>
          <a:p>
            <a:pPr marL="386143" lvl="1" indent="-193071" algn="l">
              <a:lnSpc>
                <a:spcPts val="2503"/>
              </a:lnSpc>
              <a:buFont typeface="Arial"/>
              <a:buChar char="•"/>
            </a:pPr>
            <a:r>
              <a:rPr lang="en-US" sz="1788" u="none" strike="noStrike" spc="39">
                <a:solidFill>
                  <a:srgbClr val="152540"/>
                </a:solidFill>
                <a:latin typeface="Glacial Indifference"/>
                <a:ea typeface="Glacial Indifference"/>
                <a:cs typeface="Glacial Indifference"/>
                <a:sym typeface="Glacial Indifference"/>
              </a:rPr>
              <a:t>Class 1 – Canceled: Explicit cancellations (e.g., CANCEL).</a:t>
            </a:r>
          </a:p>
          <a:p>
            <a:pPr marL="386143" lvl="1" indent="-193071" algn="l">
              <a:lnSpc>
                <a:spcPts val="2503"/>
              </a:lnSpc>
              <a:buFont typeface="Arial"/>
              <a:buChar char="•"/>
            </a:pPr>
            <a:r>
              <a:rPr lang="en-US" sz="1788" u="none" strike="noStrike" spc="39">
                <a:solidFill>
                  <a:srgbClr val="152540"/>
                </a:solidFill>
                <a:latin typeface="Glacial Indifference"/>
                <a:ea typeface="Glacial Indifference"/>
                <a:cs typeface="Glacial Indifference"/>
                <a:sym typeface="Glacial Indifference"/>
              </a:rPr>
              <a:t>Class 2 – At-Risk: Failed attempts likely to result in cancellation (e.g., Unsuccessful Service Attempt, GONE ON ARRIVAL).</a:t>
            </a:r>
          </a:p>
          <a:p>
            <a:pPr marL="386143" lvl="1" indent="-193071" algn="l">
              <a:lnSpc>
                <a:spcPts val="2503"/>
              </a:lnSpc>
              <a:buFont typeface="Arial"/>
              <a:buChar char="•"/>
            </a:pPr>
            <a:r>
              <a:rPr lang="en-US" sz="1788" u="none" strike="noStrike" spc="39">
                <a:solidFill>
                  <a:srgbClr val="152540"/>
                </a:solidFill>
                <a:latin typeface="Glacial Indifference"/>
                <a:ea typeface="Glacial Indifference"/>
                <a:cs typeface="Glacial Indifference"/>
                <a:sym typeface="Glacial Indifference"/>
              </a:rPr>
              <a:t>Class 3 – Potential Impact: Under internal review or flagged for follow-up (e.g., Member Appeasement, Facility Accountable).</a:t>
            </a:r>
          </a:p>
          <a:p>
            <a:pPr algn="l">
              <a:lnSpc>
                <a:spcPts val="2503"/>
              </a:lnSpc>
            </a:pPr>
            <a:endParaRPr lang="en-US" sz="1788" u="none" strike="noStrike" spc="39">
              <a:solidFill>
                <a:srgbClr val="152540"/>
              </a:solidFill>
              <a:latin typeface="Glacial Indifference"/>
              <a:ea typeface="Glacial Indifference"/>
              <a:cs typeface="Glacial Indifference"/>
              <a:sym typeface="Glacial Indifference"/>
            </a:endParaRPr>
          </a:p>
          <a:p>
            <a:pPr algn="l">
              <a:lnSpc>
                <a:spcPts val="2503"/>
              </a:lnSpc>
            </a:pPr>
            <a:endParaRPr lang="en-US" sz="1788" u="none" strike="noStrike" spc="39">
              <a:solidFill>
                <a:srgbClr val="152540"/>
              </a:solidFill>
              <a:latin typeface="Glacial Indifference"/>
              <a:ea typeface="Glacial Indifference"/>
              <a:cs typeface="Glacial Indifference"/>
              <a:sym typeface="Glacial Indifference"/>
            </a:endParaRPr>
          </a:p>
          <a:p>
            <a:pPr algn="l">
              <a:lnSpc>
                <a:spcPts val="2503"/>
              </a:lnSpc>
            </a:pPr>
            <a:endParaRPr lang="en-US" sz="1788" u="none" strike="noStrike" spc="39">
              <a:solidFill>
                <a:srgbClr val="152540"/>
              </a:solidFill>
              <a:latin typeface="Glacial Indifference"/>
              <a:ea typeface="Glacial Indifference"/>
              <a:cs typeface="Glacial Indifference"/>
              <a:sym typeface="Glacial Indifference"/>
            </a:endParaRPr>
          </a:p>
          <a:p>
            <a:pPr algn="l">
              <a:lnSpc>
                <a:spcPts val="2503"/>
              </a:lnSpc>
            </a:pPr>
            <a:r>
              <a:rPr lang="en-US" sz="1788" u="none" strike="noStrike" spc="39">
                <a:solidFill>
                  <a:srgbClr val="152540"/>
                </a:solidFill>
                <a:latin typeface="Glacial Indifference"/>
                <a:ea typeface="Glacial Indifference"/>
                <a:cs typeface="Glacial Indifference"/>
                <a:sym typeface="Glacial Indifference"/>
              </a:rPr>
              <a:t>Model Insights:</a:t>
            </a:r>
          </a:p>
          <a:p>
            <a:pPr marL="386143" lvl="1" indent="-193071" algn="l">
              <a:lnSpc>
                <a:spcPts val="2503"/>
              </a:lnSpc>
              <a:buFont typeface="Arial"/>
              <a:buChar char="•"/>
            </a:pPr>
            <a:r>
              <a:rPr lang="en-US" sz="1788" u="none" strike="noStrike" spc="39">
                <a:solidFill>
                  <a:srgbClr val="152540"/>
                </a:solidFill>
                <a:latin typeface="Glacial Indifference"/>
                <a:ea typeface="Glacial Indifference"/>
                <a:cs typeface="Glacial Indifference"/>
                <a:sym typeface="Glacial Indifference"/>
              </a:rPr>
              <a:t>Random Forest achieved 92.6% accuracy, effectively handling complexity and class imbalance.</a:t>
            </a:r>
          </a:p>
          <a:p>
            <a:pPr marL="386143" lvl="1" indent="-193071" algn="l">
              <a:lnSpc>
                <a:spcPts val="2503"/>
              </a:lnSpc>
              <a:buFont typeface="Arial"/>
              <a:buChar char="•"/>
            </a:pPr>
            <a:r>
              <a:rPr lang="en-US" sz="1788" u="none" strike="noStrike" spc="39">
                <a:solidFill>
                  <a:srgbClr val="152540"/>
                </a:solidFill>
                <a:latin typeface="Glacial Indifference"/>
                <a:ea typeface="Glacial Indifference"/>
                <a:cs typeface="Glacial Indifference"/>
                <a:sym typeface="Glacial Indifference"/>
              </a:rPr>
              <a:t>Logistic Regression showed 61.1% accuracy, underperforming due to overlapping patterns and data imbalance.</a:t>
            </a:r>
          </a:p>
          <a:p>
            <a:pPr algn="l">
              <a:lnSpc>
                <a:spcPts val="2503"/>
              </a:lnSpc>
            </a:pPr>
            <a:endParaRPr lang="en-US" sz="1788" u="none" strike="noStrike" spc="39">
              <a:solidFill>
                <a:srgbClr val="152540"/>
              </a:solidFill>
              <a:latin typeface="Glacial Indifference"/>
              <a:ea typeface="Glacial Indifference"/>
              <a:cs typeface="Glacial Indifference"/>
              <a:sym typeface="Glacial Indifference"/>
            </a:endParaRPr>
          </a:p>
          <a:p>
            <a:pPr algn="l">
              <a:lnSpc>
                <a:spcPts val="2503"/>
              </a:lnSpc>
            </a:pPr>
            <a:endParaRPr lang="en-US" sz="1788" u="none" strike="noStrike" spc="39">
              <a:solidFill>
                <a:srgbClr val="152540"/>
              </a:solidFill>
              <a:latin typeface="Glacial Indifference"/>
              <a:ea typeface="Glacial Indifference"/>
              <a:cs typeface="Glacial Indifference"/>
              <a:sym typeface="Glacial Indifference"/>
            </a:endParaRPr>
          </a:p>
          <a:p>
            <a:pPr algn="l">
              <a:lnSpc>
                <a:spcPts val="2503"/>
              </a:lnSpc>
            </a:pPr>
            <a:endParaRPr lang="en-US" sz="1788" u="none" strike="noStrike" spc="39">
              <a:solidFill>
                <a:srgbClr val="152540"/>
              </a:solidFill>
              <a:latin typeface="Glacial Indifference"/>
              <a:ea typeface="Glacial Indifference"/>
              <a:cs typeface="Glacial Indifference"/>
              <a:sym typeface="Glacial Indifference"/>
            </a:endParaRPr>
          </a:p>
        </p:txBody>
      </p:sp>
      <p:sp>
        <p:nvSpPr>
          <p:cNvPr id="9" name="TextBox 9"/>
          <p:cNvSpPr txBox="1"/>
          <p:nvPr/>
        </p:nvSpPr>
        <p:spPr>
          <a:xfrm>
            <a:off x="1311225" y="1271566"/>
            <a:ext cx="16810387" cy="862907"/>
          </a:xfrm>
          <a:prstGeom prst="rect">
            <a:avLst/>
          </a:prstGeom>
        </p:spPr>
        <p:txBody>
          <a:bodyPr lIns="0" tIns="0" rIns="0" bIns="0" rtlCol="0" anchor="t">
            <a:spAutoFit/>
          </a:bodyPr>
          <a:lstStyle/>
          <a:p>
            <a:pPr algn="l">
              <a:lnSpc>
                <a:spcPts val="7038"/>
              </a:lnSpc>
            </a:pPr>
            <a:r>
              <a:rPr lang="en-US" sz="5027" b="1" spc="472">
                <a:solidFill>
                  <a:srgbClr val="152540"/>
                </a:solidFill>
                <a:latin typeface="Glacial Indifference Bold"/>
                <a:ea typeface="Glacial Indifference Bold"/>
                <a:cs typeface="Glacial Indifference Bold"/>
                <a:sym typeface="Glacial Indifference Bold"/>
              </a:rPr>
              <a:t> OBJECTIVE 1 – CANCELLATION CLASSIFICATION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599497" y="-332495"/>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8837924" y="2294019"/>
            <a:ext cx="9054876" cy="4459527"/>
          </a:xfrm>
          <a:custGeom>
            <a:avLst/>
            <a:gdLst/>
            <a:ahLst/>
            <a:cxnLst/>
            <a:rect l="l" t="t" r="r" b="b"/>
            <a:pathLst>
              <a:path w="9054876" h="4459527">
                <a:moveTo>
                  <a:pt x="0" y="0"/>
                </a:moveTo>
                <a:lnTo>
                  <a:pt x="9054877" y="0"/>
                </a:lnTo>
                <a:lnTo>
                  <a:pt x="9054877" y="4459527"/>
                </a:lnTo>
                <a:lnTo>
                  <a:pt x="0" y="4459527"/>
                </a:lnTo>
                <a:lnTo>
                  <a:pt x="0" y="0"/>
                </a:lnTo>
                <a:close/>
              </a:path>
            </a:pathLst>
          </a:custGeom>
          <a:blipFill>
            <a:blip r:embed="rId9"/>
            <a:stretch>
              <a:fillRect/>
            </a:stretch>
          </a:blipFill>
        </p:spPr>
      </p:sp>
      <p:sp>
        <p:nvSpPr>
          <p:cNvPr id="8" name="Freeform 8"/>
          <p:cNvSpPr/>
          <p:nvPr/>
        </p:nvSpPr>
        <p:spPr>
          <a:xfrm>
            <a:off x="9144000" y="7118509"/>
            <a:ext cx="6522674" cy="2851490"/>
          </a:xfrm>
          <a:custGeom>
            <a:avLst/>
            <a:gdLst/>
            <a:ahLst/>
            <a:cxnLst/>
            <a:rect l="l" t="t" r="r" b="b"/>
            <a:pathLst>
              <a:path w="6522674" h="2851490">
                <a:moveTo>
                  <a:pt x="0" y="0"/>
                </a:moveTo>
                <a:lnTo>
                  <a:pt x="6522674" y="0"/>
                </a:lnTo>
                <a:lnTo>
                  <a:pt x="6522674" y="2851490"/>
                </a:lnTo>
                <a:lnTo>
                  <a:pt x="0" y="2851490"/>
                </a:lnTo>
                <a:lnTo>
                  <a:pt x="0" y="0"/>
                </a:lnTo>
                <a:close/>
              </a:path>
            </a:pathLst>
          </a:custGeom>
          <a:blipFill>
            <a:blip r:embed="rId10"/>
            <a:stretch>
              <a:fillRect/>
            </a:stretch>
          </a:blipFill>
        </p:spPr>
      </p:sp>
      <p:sp>
        <p:nvSpPr>
          <p:cNvPr id="9" name="TextBox 9"/>
          <p:cNvSpPr txBox="1"/>
          <p:nvPr/>
        </p:nvSpPr>
        <p:spPr>
          <a:xfrm>
            <a:off x="456759" y="2736186"/>
            <a:ext cx="8498583" cy="6340614"/>
          </a:xfrm>
          <a:prstGeom prst="rect">
            <a:avLst/>
          </a:prstGeom>
        </p:spPr>
        <p:txBody>
          <a:bodyPr lIns="0" tIns="0" rIns="0" bIns="0" rtlCol="0" anchor="t">
            <a:spAutoFit/>
          </a:bodyPr>
          <a:lstStyle/>
          <a:p>
            <a:pPr algn="l">
              <a:lnSpc>
                <a:spcPts val="2792"/>
              </a:lnSpc>
            </a:pPr>
            <a:r>
              <a:rPr lang="en-US" sz="1994" b="1" spc="43">
                <a:solidFill>
                  <a:srgbClr val="152540"/>
                </a:solidFill>
                <a:latin typeface="Glacial Indifference Bold"/>
                <a:ea typeface="Glacial Indifference Bold"/>
                <a:cs typeface="Glacial Indifference Bold"/>
                <a:sym typeface="Glacial Indifference Bold"/>
              </a:rPr>
              <a:t>Important Coefficients (Logistic Regression):</a:t>
            </a:r>
          </a:p>
          <a:p>
            <a:pPr marL="430617" lvl="1" indent="-215308" algn="l">
              <a:lnSpc>
                <a:spcPts val="2792"/>
              </a:lnSpc>
              <a:buFont typeface="Arial"/>
              <a:buChar char="•"/>
            </a:pPr>
            <a:r>
              <a:rPr lang="en-US" sz="1994" spc="43">
                <a:solidFill>
                  <a:srgbClr val="152540"/>
                </a:solidFill>
                <a:latin typeface="Glacial Indifference"/>
                <a:ea typeface="Glacial Indifference"/>
                <a:cs typeface="Glacial Indifference"/>
                <a:sym typeface="Glacial Indifference"/>
              </a:rPr>
              <a:t>TOT_COST = -31.06: As cost increases, cancell</a:t>
            </a:r>
            <a:r>
              <a:rPr lang="en-US" sz="1994" u="none" strike="noStrike" spc="43">
                <a:solidFill>
                  <a:srgbClr val="152540"/>
                </a:solidFill>
                <a:latin typeface="Glacial Indifference"/>
                <a:ea typeface="Glacial Indifference"/>
                <a:cs typeface="Glacial Indifference"/>
                <a:sym typeface="Glacial Indifference"/>
              </a:rPr>
              <a:t>ations decrease (negative impact on being Class 1)</a:t>
            </a:r>
          </a:p>
          <a:p>
            <a:pPr marL="430617" lvl="1" indent="-215308" algn="l">
              <a:lnSpc>
                <a:spcPts val="2792"/>
              </a:lnSpc>
              <a:buFont typeface="Arial"/>
              <a:buChar char="•"/>
            </a:pPr>
            <a:r>
              <a:rPr lang="en-US" sz="1994" u="none" strike="noStrike" spc="43">
                <a:solidFill>
                  <a:srgbClr val="152540"/>
                </a:solidFill>
                <a:latin typeface="Glacial Indifference"/>
                <a:ea typeface="Glacial Indifference"/>
                <a:cs typeface="Glacial Indifference"/>
                <a:sym typeface="Glacial Indifference"/>
              </a:rPr>
              <a:t>REQ_SRC_TXT_Emergency Road Service = -11.46: ERS requests are less likely to be canceled</a:t>
            </a:r>
          </a:p>
          <a:p>
            <a:pPr marL="430617" lvl="1" indent="-215308" algn="l">
              <a:lnSpc>
                <a:spcPts val="2792"/>
              </a:lnSpc>
              <a:buFont typeface="Arial"/>
              <a:buChar char="•"/>
            </a:pPr>
            <a:r>
              <a:rPr lang="en-US" sz="1994" u="none" strike="noStrike" spc="43">
                <a:solidFill>
                  <a:srgbClr val="152540"/>
                </a:solidFill>
                <a:latin typeface="Glacial Indifference"/>
                <a:ea typeface="Glacial Indifference"/>
                <a:cs typeface="Glacial Indifference"/>
                <a:sym typeface="Glacial Indifference"/>
              </a:rPr>
              <a:t>VEH_MDL_YR_DT_1960 = +5.06: Very old cars increase the chance of being flagged for internal follow-up (Class 3)</a:t>
            </a:r>
          </a:p>
          <a:p>
            <a:pPr marL="430617" lvl="1" indent="-215308" algn="l">
              <a:lnSpc>
                <a:spcPts val="2792"/>
              </a:lnSpc>
              <a:buFont typeface="Arial"/>
              <a:buChar char="•"/>
            </a:pPr>
            <a:r>
              <a:rPr lang="en-US" sz="1994" u="none" strike="noStrike" spc="43">
                <a:solidFill>
                  <a:srgbClr val="152540"/>
                </a:solidFill>
                <a:latin typeface="Glacial Indifference"/>
                <a:ea typeface="Glacial Indifference"/>
                <a:cs typeface="Glacial Indifference"/>
                <a:sym typeface="Glacial Indifference"/>
              </a:rPr>
              <a:t>VEH_MDL_YR_DT_1976 = -4.12, 1984 = -3.95: Lower chance of being marked at-risk or impact</a:t>
            </a:r>
          </a:p>
          <a:p>
            <a:pPr algn="l">
              <a:lnSpc>
                <a:spcPts val="2792"/>
              </a:lnSpc>
            </a:pPr>
            <a:endParaRPr lang="en-US" sz="1994" u="none" strike="noStrike" spc="43">
              <a:solidFill>
                <a:srgbClr val="152540"/>
              </a:solidFill>
              <a:latin typeface="Glacial Indifference"/>
              <a:ea typeface="Glacial Indifference"/>
              <a:cs typeface="Glacial Indifference"/>
              <a:sym typeface="Glacial Indifference"/>
            </a:endParaRPr>
          </a:p>
          <a:p>
            <a:pPr algn="l">
              <a:lnSpc>
                <a:spcPts val="2792"/>
              </a:lnSpc>
            </a:pPr>
            <a:r>
              <a:rPr lang="en-US" sz="1994" b="1" u="none" strike="noStrike" spc="43">
                <a:solidFill>
                  <a:srgbClr val="152540"/>
                </a:solidFill>
                <a:latin typeface="Glacial Indifference Bold"/>
                <a:ea typeface="Glacial Indifference Bold"/>
                <a:cs typeface="Glacial Indifference Bold"/>
                <a:sym typeface="Glacial Indifference Bold"/>
              </a:rPr>
              <a:t>Important Features (Random Forest):</a:t>
            </a:r>
          </a:p>
          <a:p>
            <a:pPr marL="430617" lvl="1" indent="-215308" algn="l">
              <a:lnSpc>
                <a:spcPts val="2792"/>
              </a:lnSpc>
              <a:buFont typeface="Arial"/>
              <a:buChar char="•"/>
            </a:pPr>
            <a:r>
              <a:rPr lang="en-US" sz="1994" u="none" strike="noStrike" spc="43">
                <a:solidFill>
                  <a:srgbClr val="152540"/>
                </a:solidFill>
                <a:latin typeface="Glacial Indifference"/>
                <a:ea typeface="Glacial Indifference"/>
                <a:cs typeface="Glacial Indifference"/>
                <a:sym typeface="Glacial Indifference"/>
              </a:rPr>
              <a:t>TOT_COST: Most important driver across all classes</a:t>
            </a:r>
          </a:p>
          <a:p>
            <a:pPr marL="430617" lvl="1" indent="-215308" algn="l">
              <a:lnSpc>
                <a:spcPts val="2792"/>
              </a:lnSpc>
              <a:buFont typeface="Arial"/>
              <a:buChar char="•"/>
            </a:pPr>
            <a:r>
              <a:rPr lang="en-US" sz="1994" u="none" strike="noStrike" spc="43">
                <a:solidFill>
                  <a:srgbClr val="152540"/>
                </a:solidFill>
                <a:latin typeface="Glacial Indifference"/>
                <a:ea typeface="Glacial Indifference"/>
                <a:cs typeface="Glacial Indifference"/>
                <a:sym typeface="Glacial Indifference"/>
              </a:rPr>
              <a:t>DIFF_BTW_SERVICE_PROMISED_TIME: Delays strongly influence cancellation or risk</a:t>
            </a:r>
          </a:p>
          <a:p>
            <a:pPr marL="430617" lvl="1" indent="-215308" algn="l">
              <a:lnSpc>
                <a:spcPts val="2792"/>
              </a:lnSpc>
              <a:buFont typeface="Arial"/>
              <a:buChar char="•"/>
            </a:pPr>
            <a:r>
              <a:rPr lang="en-US" sz="1994" u="none" strike="noStrike" spc="43">
                <a:solidFill>
                  <a:srgbClr val="152540"/>
                </a:solidFill>
                <a:latin typeface="Glacial Indifference"/>
                <a:ea typeface="Glacial Indifference"/>
                <a:cs typeface="Glacial Indifference"/>
                <a:sym typeface="Glacial Indifference"/>
              </a:rPr>
              <a:t>SVC_REQ_DAY: Service request day shows moderate impact</a:t>
            </a:r>
          </a:p>
          <a:p>
            <a:pPr marL="430617" lvl="1" indent="-215308" algn="l">
              <a:lnSpc>
                <a:spcPts val="2792"/>
              </a:lnSpc>
              <a:buFont typeface="Arial"/>
              <a:buChar char="•"/>
            </a:pPr>
            <a:r>
              <a:rPr lang="en-US" sz="1994" u="none" strike="noStrike" spc="43">
                <a:solidFill>
                  <a:srgbClr val="152540"/>
                </a:solidFill>
                <a:latin typeface="Glacial Indifference"/>
                <a:ea typeface="Glacial Indifference"/>
                <a:cs typeface="Glacial Indifference"/>
                <a:sym typeface="Glacial Indifference"/>
              </a:rPr>
              <a:t>Vehicle year &amp; region features had very low importance in RF model</a:t>
            </a:r>
          </a:p>
          <a:p>
            <a:pPr algn="l">
              <a:lnSpc>
                <a:spcPts val="2792"/>
              </a:lnSpc>
            </a:pPr>
            <a:endParaRPr lang="en-US" sz="1994" u="none" strike="noStrike" spc="43">
              <a:solidFill>
                <a:srgbClr val="152540"/>
              </a:solidFill>
              <a:latin typeface="Glacial Indifference"/>
              <a:ea typeface="Glacial Indifference"/>
              <a:cs typeface="Glacial Indifference"/>
              <a:sym typeface="Glacial Indifference"/>
            </a:endParaRPr>
          </a:p>
          <a:p>
            <a:pPr algn="l">
              <a:lnSpc>
                <a:spcPts val="2792"/>
              </a:lnSpc>
            </a:pPr>
            <a:endParaRPr lang="en-US" sz="1994" u="none" strike="noStrike" spc="43">
              <a:solidFill>
                <a:srgbClr val="152540"/>
              </a:solidFill>
              <a:latin typeface="Glacial Indifference"/>
              <a:ea typeface="Glacial Indifference"/>
              <a:cs typeface="Glacial Indifference"/>
              <a:sym typeface="Glacial Indifference"/>
            </a:endParaRPr>
          </a:p>
        </p:txBody>
      </p:sp>
      <p:sp>
        <p:nvSpPr>
          <p:cNvPr id="10" name="TextBox 10"/>
          <p:cNvSpPr txBox="1"/>
          <p:nvPr/>
        </p:nvSpPr>
        <p:spPr>
          <a:xfrm>
            <a:off x="1311225" y="1271566"/>
            <a:ext cx="16810387" cy="862907"/>
          </a:xfrm>
          <a:prstGeom prst="rect">
            <a:avLst/>
          </a:prstGeom>
        </p:spPr>
        <p:txBody>
          <a:bodyPr lIns="0" tIns="0" rIns="0" bIns="0" rtlCol="0" anchor="t">
            <a:spAutoFit/>
          </a:bodyPr>
          <a:lstStyle/>
          <a:p>
            <a:pPr algn="l">
              <a:lnSpc>
                <a:spcPts val="7038"/>
              </a:lnSpc>
            </a:pPr>
            <a:r>
              <a:rPr lang="en-US" sz="5027" b="1" spc="472">
                <a:solidFill>
                  <a:srgbClr val="152540"/>
                </a:solidFill>
                <a:latin typeface="Glacial Indifference Bold"/>
                <a:ea typeface="Glacial Indifference Bold"/>
                <a:cs typeface="Glacial Indifference Bold"/>
                <a:sym typeface="Glacial Indifference Bold"/>
              </a:rPr>
              <a:t> OBJECTIVE 1 – CANCELLATION CLASSIFICATION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599497" y="55702"/>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9495797" y="2213910"/>
            <a:ext cx="6081203" cy="7613400"/>
          </a:xfrm>
          <a:custGeom>
            <a:avLst/>
            <a:gdLst/>
            <a:ahLst/>
            <a:cxnLst/>
            <a:rect l="l" t="t" r="r" b="b"/>
            <a:pathLst>
              <a:path w="6081203" h="7613400">
                <a:moveTo>
                  <a:pt x="0" y="0"/>
                </a:moveTo>
                <a:lnTo>
                  <a:pt x="6081203" y="0"/>
                </a:lnTo>
                <a:lnTo>
                  <a:pt x="6081203" y="7613400"/>
                </a:lnTo>
                <a:lnTo>
                  <a:pt x="0" y="7613400"/>
                </a:lnTo>
                <a:lnTo>
                  <a:pt x="0" y="0"/>
                </a:lnTo>
                <a:close/>
              </a:path>
            </a:pathLst>
          </a:custGeom>
          <a:blipFill>
            <a:blip r:embed="rId9"/>
            <a:stretch>
              <a:fillRect/>
            </a:stretch>
          </a:blipFill>
        </p:spPr>
      </p:sp>
      <p:sp>
        <p:nvSpPr>
          <p:cNvPr id="8" name="TextBox 8"/>
          <p:cNvSpPr txBox="1"/>
          <p:nvPr/>
        </p:nvSpPr>
        <p:spPr>
          <a:xfrm>
            <a:off x="383014" y="2680881"/>
            <a:ext cx="8632431" cy="6906924"/>
          </a:xfrm>
          <a:prstGeom prst="rect">
            <a:avLst/>
          </a:prstGeom>
        </p:spPr>
        <p:txBody>
          <a:bodyPr lIns="0" tIns="0" rIns="0" bIns="0" rtlCol="0" anchor="t">
            <a:spAutoFit/>
          </a:bodyPr>
          <a:lstStyle/>
          <a:p>
            <a:pPr algn="l">
              <a:lnSpc>
                <a:spcPts val="3293"/>
              </a:lnSpc>
            </a:pPr>
            <a:r>
              <a:rPr lang="en-US" sz="2352" b="1" spc="51">
                <a:solidFill>
                  <a:srgbClr val="152540"/>
                </a:solidFill>
                <a:latin typeface="Glacial Indifference Bold"/>
                <a:ea typeface="Glacial Indifference Bold"/>
                <a:cs typeface="Glacial Indifference Bold"/>
                <a:sym typeface="Glacial Indifference Bold"/>
              </a:rPr>
              <a:t>Predict which of the 3 contact centers will be assigned to han</a:t>
            </a:r>
            <a:r>
              <a:rPr lang="en-US" sz="2352" b="1" u="none" strike="noStrike" spc="51">
                <a:solidFill>
                  <a:srgbClr val="152540"/>
                </a:solidFill>
                <a:latin typeface="Glacial Indifference Bold"/>
                <a:ea typeface="Glacial Indifference Bold"/>
                <a:cs typeface="Glacial Indifference Bold"/>
                <a:sym typeface="Glacial Indifference Bold"/>
              </a:rPr>
              <a:t>dle each service request based on issue type, delays, provider, region, and request source.</a:t>
            </a:r>
          </a:p>
          <a:p>
            <a:pPr algn="l">
              <a:lnSpc>
                <a:spcPts val="3293"/>
              </a:lnSpc>
            </a:pPr>
            <a:r>
              <a:rPr lang="en-US" sz="2352" u="none" strike="noStrike" spc="51">
                <a:solidFill>
                  <a:srgbClr val="152540"/>
                </a:solidFill>
                <a:latin typeface="Glacial Indifference"/>
                <a:ea typeface="Glacial Indifference"/>
                <a:cs typeface="Glacial Indifference"/>
                <a:sym typeface="Glacial Indifference"/>
              </a:rPr>
              <a:t>Contact Center Class Labels:</a:t>
            </a:r>
          </a:p>
          <a:p>
            <a:pPr marL="507934" lvl="1" indent="-253967" algn="l">
              <a:lnSpc>
                <a:spcPts val="3293"/>
              </a:lnSpc>
              <a:buFont typeface="Arial"/>
              <a:buChar char="•"/>
            </a:pPr>
            <a:r>
              <a:rPr lang="en-US" sz="2352" u="none" strike="noStrike" spc="51">
                <a:solidFill>
                  <a:srgbClr val="152540"/>
                </a:solidFill>
                <a:latin typeface="Glacial Indifference"/>
                <a:ea typeface="Glacial Indifference"/>
                <a:cs typeface="Glacial Indifference"/>
                <a:sym typeface="Glacial Indifference"/>
              </a:rPr>
              <a:t>Class 0 → AAA Mobile App</a:t>
            </a:r>
          </a:p>
          <a:p>
            <a:pPr marL="507934" lvl="1" indent="-253967" algn="l">
              <a:lnSpc>
                <a:spcPts val="3293"/>
              </a:lnSpc>
              <a:buFont typeface="Arial"/>
              <a:buChar char="•"/>
            </a:pPr>
            <a:r>
              <a:rPr lang="en-US" sz="2352" u="none" strike="noStrike" spc="51">
                <a:solidFill>
                  <a:srgbClr val="152540"/>
                </a:solidFill>
                <a:latin typeface="Glacial Indifference"/>
                <a:ea typeface="Glacial Indifference"/>
                <a:cs typeface="Glacial Indifference"/>
                <a:sym typeface="Glacial Indifference"/>
              </a:rPr>
              <a:t>Class 1 → ERS Online</a:t>
            </a:r>
          </a:p>
          <a:p>
            <a:pPr marL="507934" lvl="1" indent="-253967" algn="l">
              <a:lnSpc>
                <a:spcPts val="3293"/>
              </a:lnSpc>
              <a:buFont typeface="Arial"/>
              <a:buChar char="•"/>
            </a:pPr>
            <a:r>
              <a:rPr lang="en-US" sz="2352" u="none" strike="noStrike" spc="51">
                <a:solidFill>
                  <a:srgbClr val="152540"/>
                </a:solidFill>
                <a:latin typeface="Glacial Indifference"/>
                <a:ea typeface="Glacial Indifference"/>
                <a:cs typeface="Glacial Indifference"/>
                <a:sym typeface="Glacial Indifference"/>
              </a:rPr>
              <a:t>Class 2 → Smart Action</a:t>
            </a:r>
          </a:p>
          <a:p>
            <a:pPr algn="l">
              <a:lnSpc>
                <a:spcPts val="3293"/>
              </a:lnSpc>
            </a:pPr>
            <a:r>
              <a:rPr lang="en-US" sz="2352" u="none" strike="noStrike" spc="51">
                <a:solidFill>
                  <a:srgbClr val="152540"/>
                </a:solidFill>
                <a:latin typeface="Glacial Indifference"/>
                <a:ea typeface="Glacial Indifference"/>
                <a:cs typeface="Glacial Indifference"/>
                <a:sym typeface="Glacial Indifference"/>
              </a:rPr>
              <a:t> Model Results:</a:t>
            </a:r>
          </a:p>
          <a:p>
            <a:pPr marL="507934" lvl="1" indent="-253967" algn="l">
              <a:lnSpc>
                <a:spcPts val="3293"/>
              </a:lnSpc>
              <a:buFont typeface="Arial"/>
              <a:buChar char="•"/>
            </a:pPr>
            <a:r>
              <a:rPr lang="en-US" sz="2352" u="none" strike="noStrike" spc="51">
                <a:solidFill>
                  <a:srgbClr val="152540"/>
                </a:solidFill>
                <a:latin typeface="Glacial Indifference"/>
                <a:ea typeface="Glacial Indifference"/>
                <a:cs typeface="Glacial Indifference"/>
                <a:sym typeface="Glacial Indifference"/>
              </a:rPr>
              <a:t>Logistic Regression: 82.5% accuracy </a:t>
            </a:r>
          </a:p>
          <a:p>
            <a:pPr marL="1015869" lvl="2" indent="-338623" algn="l">
              <a:lnSpc>
                <a:spcPts val="3293"/>
              </a:lnSpc>
              <a:buFont typeface="Arial"/>
              <a:buChar char="⚬"/>
            </a:pPr>
            <a:r>
              <a:rPr lang="en-US" sz="2352" u="none" strike="noStrike" spc="51">
                <a:solidFill>
                  <a:srgbClr val="152540"/>
                </a:solidFill>
                <a:latin typeface="Glacial Indifference"/>
                <a:ea typeface="Glacial Indifference"/>
                <a:cs typeface="Glacial Indifference"/>
                <a:sym typeface="Glacial Indifference"/>
              </a:rPr>
              <a:t>Slightly better overall performance across all classes</a:t>
            </a:r>
          </a:p>
          <a:p>
            <a:pPr marL="507934" lvl="1" indent="-253967" algn="l">
              <a:lnSpc>
                <a:spcPts val="3293"/>
              </a:lnSpc>
              <a:buFont typeface="Arial"/>
              <a:buChar char="•"/>
            </a:pPr>
            <a:r>
              <a:rPr lang="en-US" sz="2352" u="none" strike="noStrike" spc="51">
                <a:solidFill>
                  <a:srgbClr val="152540"/>
                </a:solidFill>
                <a:latin typeface="Glacial Indifference"/>
                <a:ea typeface="Glacial Indifference"/>
                <a:cs typeface="Glacial Indifference"/>
                <a:sym typeface="Glacial Indifference"/>
              </a:rPr>
              <a:t>Random Forest: 80.5% accuracy </a:t>
            </a:r>
          </a:p>
          <a:p>
            <a:pPr marL="1015869" lvl="2" indent="-338623" algn="l">
              <a:lnSpc>
                <a:spcPts val="3293"/>
              </a:lnSpc>
              <a:buFont typeface="Arial"/>
              <a:buChar char="⚬"/>
            </a:pPr>
            <a:r>
              <a:rPr lang="en-US" sz="2352" u="none" strike="noStrike" spc="51">
                <a:solidFill>
                  <a:srgbClr val="152540"/>
                </a:solidFill>
                <a:latin typeface="Glacial Indifference"/>
                <a:ea typeface="Glacial Indifference"/>
                <a:cs typeface="Glacial Indifference"/>
                <a:sym typeface="Glacial Indifference"/>
              </a:rPr>
              <a:t>Performs well with complex feature interactions and non-linear patterns</a:t>
            </a:r>
          </a:p>
          <a:p>
            <a:pPr algn="l">
              <a:lnSpc>
                <a:spcPts val="3293"/>
              </a:lnSpc>
            </a:pPr>
            <a:endParaRPr lang="en-US" sz="2352" u="none" strike="noStrike" spc="51">
              <a:solidFill>
                <a:srgbClr val="152540"/>
              </a:solidFill>
              <a:latin typeface="Glacial Indifference"/>
              <a:ea typeface="Glacial Indifference"/>
              <a:cs typeface="Glacial Indifference"/>
              <a:sym typeface="Glacial Indifference"/>
            </a:endParaRPr>
          </a:p>
          <a:p>
            <a:pPr algn="l">
              <a:lnSpc>
                <a:spcPts val="3293"/>
              </a:lnSpc>
            </a:pPr>
            <a:endParaRPr lang="en-US" sz="2352" u="none" strike="noStrike" spc="51">
              <a:solidFill>
                <a:srgbClr val="152540"/>
              </a:solidFill>
              <a:latin typeface="Glacial Indifference"/>
              <a:ea typeface="Glacial Indifference"/>
              <a:cs typeface="Glacial Indifference"/>
              <a:sym typeface="Glacial Indifference"/>
            </a:endParaRPr>
          </a:p>
          <a:p>
            <a:pPr algn="l">
              <a:lnSpc>
                <a:spcPts val="3293"/>
              </a:lnSpc>
            </a:pPr>
            <a:endParaRPr lang="en-US" sz="2352" u="none" strike="noStrike" spc="51">
              <a:solidFill>
                <a:srgbClr val="152540"/>
              </a:solidFill>
              <a:latin typeface="Glacial Indifference"/>
              <a:ea typeface="Glacial Indifference"/>
              <a:cs typeface="Glacial Indifference"/>
              <a:sym typeface="Glacial Indifference"/>
            </a:endParaRPr>
          </a:p>
          <a:p>
            <a:pPr algn="l">
              <a:lnSpc>
                <a:spcPts val="2863"/>
              </a:lnSpc>
            </a:pPr>
            <a:endParaRPr lang="en-US" sz="2352" u="none" strike="noStrike" spc="51">
              <a:solidFill>
                <a:srgbClr val="152540"/>
              </a:solidFill>
              <a:latin typeface="Glacial Indifference"/>
              <a:ea typeface="Glacial Indifference"/>
              <a:cs typeface="Glacial Indifference"/>
              <a:sym typeface="Glacial Indifference"/>
            </a:endParaRPr>
          </a:p>
        </p:txBody>
      </p:sp>
      <p:sp>
        <p:nvSpPr>
          <p:cNvPr id="9" name="TextBox 9"/>
          <p:cNvSpPr txBox="1"/>
          <p:nvPr/>
        </p:nvSpPr>
        <p:spPr>
          <a:xfrm>
            <a:off x="3970169" y="1351003"/>
            <a:ext cx="14228708" cy="862907"/>
          </a:xfrm>
          <a:prstGeom prst="rect">
            <a:avLst/>
          </a:prstGeom>
        </p:spPr>
        <p:txBody>
          <a:bodyPr lIns="0" tIns="0" rIns="0" bIns="0" rtlCol="0" anchor="t">
            <a:spAutoFit/>
          </a:bodyPr>
          <a:lstStyle/>
          <a:p>
            <a:pPr algn="l">
              <a:lnSpc>
                <a:spcPts val="7038"/>
              </a:lnSpc>
            </a:pPr>
            <a:r>
              <a:rPr lang="en-US" sz="5027" b="1" spc="472">
                <a:solidFill>
                  <a:srgbClr val="152540"/>
                </a:solidFill>
                <a:latin typeface="Glacial Indifference Bold"/>
                <a:ea typeface="Glacial Indifference Bold"/>
                <a:cs typeface="Glacial Indifference Bold"/>
                <a:sym typeface="Glacial Indifference Bold"/>
              </a:rPr>
              <a:t>CONTACT CENTER ASSIGNMENT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963737" y="-1012454"/>
            <a:ext cx="9798172" cy="13143890"/>
          </a:xfrm>
          <a:custGeom>
            <a:avLst/>
            <a:gdLst/>
            <a:ahLst/>
            <a:cxnLst/>
            <a:rect l="l" t="t" r="r" b="b"/>
            <a:pathLst>
              <a:path w="9798172" h="13143890">
                <a:moveTo>
                  <a:pt x="0" y="0"/>
                </a:moveTo>
                <a:lnTo>
                  <a:pt x="9798172" y="0"/>
                </a:lnTo>
                <a:lnTo>
                  <a:pt x="9798172" y="13143889"/>
                </a:lnTo>
                <a:lnTo>
                  <a:pt x="0" y="1314388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11269687" y="2415184"/>
            <a:ext cx="7018313" cy="3317249"/>
          </a:xfrm>
          <a:custGeom>
            <a:avLst/>
            <a:gdLst/>
            <a:ahLst/>
            <a:cxnLst/>
            <a:rect l="l" t="t" r="r" b="b"/>
            <a:pathLst>
              <a:path w="7018313" h="3317249">
                <a:moveTo>
                  <a:pt x="0" y="0"/>
                </a:moveTo>
                <a:lnTo>
                  <a:pt x="7018313" y="0"/>
                </a:lnTo>
                <a:lnTo>
                  <a:pt x="7018313" y="3317249"/>
                </a:lnTo>
                <a:lnTo>
                  <a:pt x="0" y="3317249"/>
                </a:lnTo>
                <a:lnTo>
                  <a:pt x="0" y="0"/>
                </a:lnTo>
                <a:close/>
              </a:path>
            </a:pathLst>
          </a:custGeom>
          <a:blipFill>
            <a:blip r:embed="rId9"/>
            <a:stretch>
              <a:fillRect/>
            </a:stretch>
          </a:blipFill>
        </p:spPr>
      </p:sp>
      <p:sp>
        <p:nvSpPr>
          <p:cNvPr id="8" name="Freeform 8"/>
          <p:cNvSpPr/>
          <p:nvPr/>
        </p:nvSpPr>
        <p:spPr>
          <a:xfrm>
            <a:off x="11104488" y="6627647"/>
            <a:ext cx="7348711" cy="3424059"/>
          </a:xfrm>
          <a:custGeom>
            <a:avLst/>
            <a:gdLst/>
            <a:ahLst/>
            <a:cxnLst/>
            <a:rect l="l" t="t" r="r" b="b"/>
            <a:pathLst>
              <a:path w="7348711" h="3424059">
                <a:moveTo>
                  <a:pt x="0" y="0"/>
                </a:moveTo>
                <a:lnTo>
                  <a:pt x="7348711" y="0"/>
                </a:lnTo>
                <a:lnTo>
                  <a:pt x="7348711" y="3424059"/>
                </a:lnTo>
                <a:lnTo>
                  <a:pt x="0" y="3424059"/>
                </a:lnTo>
                <a:lnTo>
                  <a:pt x="0" y="0"/>
                </a:lnTo>
                <a:close/>
              </a:path>
            </a:pathLst>
          </a:custGeom>
          <a:blipFill>
            <a:blip r:embed="rId10"/>
            <a:stretch>
              <a:fillRect/>
            </a:stretch>
          </a:blipFill>
        </p:spPr>
      </p:sp>
      <p:sp>
        <p:nvSpPr>
          <p:cNvPr id="9" name="TextBox 9"/>
          <p:cNvSpPr txBox="1"/>
          <p:nvPr/>
        </p:nvSpPr>
        <p:spPr>
          <a:xfrm>
            <a:off x="626556" y="3196916"/>
            <a:ext cx="9740302" cy="5042461"/>
          </a:xfrm>
          <a:prstGeom prst="rect">
            <a:avLst/>
          </a:prstGeom>
        </p:spPr>
        <p:txBody>
          <a:bodyPr lIns="0" tIns="0" rIns="0" bIns="0" rtlCol="0" anchor="t">
            <a:spAutoFit/>
          </a:bodyPr>
          <a:lstStyle/>
          <a:p>
            <a:pPr algn="l">
              <a:lnSpc>
                <a:spcPts val="2272"/>
              </a:lnSpc>
            </a:pPr>
            <a:r>
              <a:rPr lang="en-US" sz="1623" spc="35">
                <a:solidFill>
                  <a:srgbClr val="152540"/>
                </a:solidFill>
                <a:latin typeface="Glacial Indifference"/>
                <a:ea typeface="Glacial Indifference"/>
                <a:cs typeface="Glacial Indifference"/>
                <a:sym typeface="Glacial Indifference"/>
              </a:rPr>
              <a:t>Feature Insights – Model Comparison</a:t>
            </a:r>
          </a:p>
          <a:p>
            <a:pPr algn="l">
              <a:lnSpc>
                <a:spcPts val="2272"/>
              </a:lnSpc>
            </a:pPr>
            <a:r>
              <a:rPr lang="en-US" sz="1623" b="1" spc="35">
                <a:solidFill>
                  <a:srgbClr val="152540"/>
                </a:solidFill>
                <a:latin typeface="Glacial Indifference Bold"/>
                <a:ea typeface="Glacial Indifference Bold"/>
                <a:cs typeface="Glacial Indifference Bold"/>
                <a:sym typeface="Glacial Indifference Bold"/>
              </a:rPr>
              <a:t>Random Forest:</a:t>
            </a:r>
          </a:p>
          <a:p>
            <a:pPr marL="350441" lvl="1" indent="-175221" algn="l">
              <a:lnSpc>
                <a:spcPts val="2272"/>
              </a:lnSpc>
              <a:buFont typeface="Arial"/>
              <a:buChar char="•"/>
            </a:pPr>
            <a:r>
              <a:rPr lang="en-US" sz="1623" spc="35">
                <a:solidFill>
                  <a:srgbClr val="152540"/>
                </a:solidFill>
                <a:latin typeface="Glacial Indifference"/>
                <a:ea typeface="Glacial Indifference"/>
                <a:cs typeface="Glacial Indifference"/>
                <a:sym typeface="Glacial Indifference"/>
              </a:rPr>
              <a:t>Top Drivers:</a:t>
            </a:r>
          </a:p>
          <a:p>
            <a:pPr marL="700883" lvl="2" indent="-233628" algn="l">
              <a:lnSpc>
                <a:spcPts val="2272"/>
              </a:lnSpc>
              <a:buFont typeface="Arial"/>
              <a:buChar char="⚬"/>
            </a:pPr>
            <a:r>
              <a:rPr lang="en-US" sz="1623" spc="35">
                <a:solidFill>
                  <a:srgbClr val="152540"/>
                </a:solidFill>
                <a:latin typeface="Glacial Indifference"/>
                <a:ea typeface="Glacial Indifference"/>
                <a:cs typeface="Glacial Indifference"/>
                <a:sym typeface="Glacial Indifference"/>
              </a:rPr>
              <a:t>REQ_SRC_TXT (0.47) – Most important</a:t>
            </a:r>
          </a:p>
          <a:p>
            <a:pPr marL="700883" lvl="2" indent="-233628" algn="l">
              <a:lnSpc>
                <a:spcPts val="2272"/>
              </a:lnSpc>
              <a:buFont typeface="Arial"/>
              <a:buChar char="⚬"/>
            </a:pPr>
            <a:r>
              <a:rPr lang="en-US" sz="1623" spc="35">
                <a:solidFill>
                  <a:srgbClr val="152540"/>
                </a:solidFill>
                <a:latin typeface="Glacial Indifference"/>
                <a:ea typeface="Glacial Indifference"/>
                <a:cs typeface="Glacial Indifference"/>
                <a:sym typeface="Glacial Indifference"/>
              </a:rPr>
              <a:t>PRI_TRBL_TXT (0.19) – Key predictor</a:t>
            </a:r>
          </a:p>
          <a:p>
            <a:pPr marL="700883" lvl="2" indent="-233628" algn="l">
              <a:lnSpc>
                <a:spcPts val="2272"/>
              </a:lnSpc>
              <a:buFont typeface="Arial"/>
              <a:buChar char="⚬"/>
            </a:pPr>
            <a:r>
              <a:rPr lang="en-US" sz="1623" spc="35">
                <a:solidFill>
                  <a:srgbClr val="152540"/>
                </a:solidFill>
                <a:latin typeface="Glacial Indifference"/>
                <a:ea typeface="Glacial Indifference"/>
                <a:cs typeface="Glacial Indifference"/>
                <a:sym typeface="Glacial Indifference"/>
              </a:rPr>
              <a:t>SVC_PRVDR_ID (0.18), Delays (0.14) – Moderate impact</a:t>
            </a:r>
          </a:p>
          <a:p>
            <a:pPr marL="700883" lvl="2" indent="-233628" algn="l">
              <a:lnSpc>
                <a:spcPts val="2272"/>
              </a:lnSpc>
              <a:buFont typeface="Arial"/>
              <a:buChar char="⚬"/>
            </a:pPr>
            <a:r>
              <a:rPr lang="en-US" sz="1623" spc="35">
                <a:solidFill>
                  <a:srgbClr val="152540"/>
                </a:solidFill>
                <a:latin typeface="Glacial Indifference"/>
                <a:ea typeface="Glacial Indifference"/>
                <a:cs typeface="Glacial Indifference"/>
                <a:sym typeface="Glacial Indifference"/>
              </a:rPr>
              <a:t>Region (0.02) – Minimal effect</a:t>
            </a:r>
          </a:p>
          <a:p>
            <a:pPr marL="350441" lvl="1" indent="-175221" algn="l">
              <a:lnSpc>
                <a:spcPts val="2272"/>
              </a:lnSpc>
              <a:buFont typeface="Arial"/>
              <a:buChar char="•"/>
            </a:pPr>
            <a:r>
              <a:rPr lang="en-US" sz="1623" spc="35">
                <a:solidFill>
                  <a:srgbClr val="152540"/>
                </a:solidFill>
                <a:latin typeface="Glacial Indifference"/>
                <a:ea typeface="Glacial Indifference"/>
                <a:cs typeface="Glacial Indifference"/>
                <a:sym typeface="Glacial Indifference"/>
              </a:rPr>
              <a:t>Insight: Request source and trouble type drive predictions; captures non-linear patterns missed by logistic regression.</a:t>
            </a:r>
          </a:p>
          <a:p>
            <a:pPr algn="l">
              <a:lnSpc>
                <a:spcPts val="2272"/>
              </a:lnSpc>
            </a:pPr>
            <a:r>
              <a:rPr lang="en-US" sz="1623" b="1" spc="35">
                <a:solidFill>
                  <a:srgbClr val="152540"/>
                </a:solidFill>
                <a:latin typeface="Glacial Indifference Bold"/>
                <a:ea typeface="Glacial Indifference Bold"/>
                <a:cs typeface="Glacial Indifference Bold"/>
                <a:sym typeface="Glacial Indifference Bold"/>
              </a:rPr>
              <a:t>Logistic Regression (Class 1 – ERS Online):</a:t>
            </a:r>
          </a:p>
          <a:p>
            <a:pPr marL="350441" lvl="1" indent="-175221" algn="l">
              <a:lnSpc>
                <a:spcPts val="2272"/>
              </a:lnSpc>
              <a:buFont typeface="Arial"/>
              <a:buChar char="•"/>
            </a:pPr>
            <a:r>
              <a:rPr lang="en-US" sz="1623" spc="35">
                <a:solidFill>
                  <a:srgbClr val="152540"/>
                </a:solidFill>
                <a:latin typeface="Glacial Indifference"/>
                <a:ea typeface="Glacial Indifference"/>
                <a:cs typeface="Glacial Indifference"/>
                <a:sym typeface="Glacial Indifference"/>
              </a:rPr>
              <a:t>PRI_TRBL_TXT (+0.045) – Statistically significant</a:t>
            </a:r>
          </a:p>
          <a:p>
            <a:pPr marL="350441" lvl="1" indent="-175221" algn="l">
              <a:lnSpc>
                <a:spcPts val="2272"/>
              </a:lnSpc>
              <a:buFont typeface="Arial"/>
              <a:buChar char="•"/>
            </a:pPr>
            <a:r>
              <a:rPr lang="en-US" sz="1623" spc="35">
                <a:solidFill>
                  <a:srgbClr val="152540"/>
                </a:solidFill>
                <a:latin typeface="Glacial Indifference"/>
                <a:ea typeface="Glacial Indifference"/>
                <a:cs typeface="Glacial Indifference"/>
                <a:sym typeface="Glacial Indifference"/>
              </a:rPr>
              <a:t>REQ_SRC_TXT (+5.10) – Large weight, but not significant</a:t>
            </a:r>
          </a:p>
          <a:p>
            <a:pPr marL="350441" lvl="1" indent="-175221" algn="l">
              <a:lnSpc>
                <a:spcPts val="2272"/>
              </a:lnSpc>
              <a:buFont typeface="Arial"/>
              <a:buChar char="•"/>
            </a:pPr>
            <a:r>
              <a:rPr lang="en-US" sz="1623" spc="35">
                <a:solidFill>
                  <a:srgbClr val="152540"/>
                </a:solidFill>
                <a:latin typeface="Glacial Indifference"/>
                <a:ea typeface="Glacial Indifference"/>
                <a:cs typeface="Glacial Indifference"/>
                <a:sym typeface="Glacial Indifference"/>
              </a:rPr>
              <a:t>Delays (-0.136) – Slight negative impact, not s</a:t>
            </a:r>
            <a:r>
              <a:rPr lang="en-US" sz="1623" u="none" strike="noStrike" spc="35">
                <a:solidFill>
                  <a:srgbClr val="152540"/>
                </a:solidFill>
                <a:latin typeface="Glacial Indifference"/>
                <a:ea typeface="Glacial Indifference"/>
                <a:cs typeface="Glacial Indifference"/>
                <a:sym typeface="Glacial Indifference"/>
              </a:rPr>
              <a:t>ignificant</a:t>
            </a:r>
          </a:p>
          <a:p>
            <a:pPr marL="350441" lvl="1" indent="-175221" algn="l">
              <a:lnSpc>
                <a:spcPts val="2272"/>
              </a:lnSpc>
              <a:buFont typeface="Arial"/>
              <a:buChar char="•"/>
            </a:pPr>
            <a:r>
              <a:rPr lang="en-US" sz="1623" u="none" strike="noStrike" spc="35">
                <a:solidFill>
                  <a:srgbClr val="152540"/>
                </a:solidFill>
                <a:latin typeface="Glacial Indifference"/>
                <a:ea typeface="Glacial Indifference"/>
                <a:cs typeface="Glacial Indifference"/>
                <a:sym typeface="Glacial Indifference"/>
              </a:rPr>
              <a:t>Region (+0.055) – Small, but significant</a:t>
            </a:r>
          </a:p>
          <a:p>
            <a:pPr marL="350441" lvl="1" indent="-175221" algn="l">
              <a:lnSpc>
                <a:spcPts val="2272"/>
              </a:lnSpc>
              <a:buFont typeface="Arial"/>
              <a:buChar char="•"/>
            </a:pPr>
            <a:r>
              <a:rPr lang="en-US" sz="1623" u="none" strike="noStrike" spc="35">
                <a:solidFill>
                  <a:srgbClr val="152540"/>
                </a:solidFill>
                <a:latin typeface="Glacial Indifference"/>
                <a:ea typeface="Glacial Indifference"/>
                <a:cs typeface="Glacial Indifference"/>
                <a:sym typeface="Glacial Indifference"/>
              </a:rPr>
              <a:t>Provider – Very low influence</a:t>
            </a:r>
          </a:p>
          <a:p>
            <a:pPr algn="l">
              <a:lnSpc>
                <a:spcPts val="2272"/>
              </a:lnSpc>
            </a:pPr>
            <a:r>
              <a:rPr lang="en-US" sz="1623" u="none" strike="noStrike" spc="35">
                <a:solidFill>
                  <a:srgbClr val="152540"/>
                </a:solidFill>
                <a:latin typeface="Glacial Indifference"/>
                <a:ea typeface="Glacial Indifference"/>
                <a:cs typeface="Glacial Indifference"/>
                <a:sym typeface="Glacial Indifference"/>
              </a:rPr>
              <a:t>Summary: Random Forest outperforms by capturing complex patterns; logistic regression struggles with signal overlap and class imbalance.</a:t>
            </a:r>
          </a:p>
          <a:p>
            <a:pPr algn="l">
              <a:lnSpc>
                <a:spcPts val="1515"/>
              </a:lnSpc>
            </a:pPr>
            <a:endParaRPr lang="en-US" sz="1623" u="none" strike="noStrike" spc="35">
              <a:solidFill>
                <a:srgbClr val="152540"/>
              </a:solidFill>
              <a:latin typeface="Glacial Indifference"/>
              <a:ea typeface="Glacial Indifference"/>
              <a:cs typeface="Glacial Indifference"/>
              <a:sym typeface="Glacial Indifference"/>
            </a:endParaRPr>
          </a:p>
        </p:txBody>
      </p:sp>
      <p:sp>
        <p:nvSpPr>
          <p:cNvPr id="10" name="TextBox 10"/>
          <p:cNvSpPr txBox="1"/>
          <p:nvPr/>
        </p:nvSpPr>
        <p:spPr>
          <a:xfrm>
            <a:off x="3970169" y="1351003"/>
            <a:ext cx="14228708" cy="862907"/>
          </a:xfrm>
          <a:prstGeom prst="rect">
            <a:avLst/>
          </a:prstGeom>
        </p:spPr>
        <p:txBody>
          <a:bodyPr lIns="0" tIns="0" rIns="0" bIns="0" rtlCol="0" anchor="t">
            <a:spAutoFit/>
          </a:bodyPr>
          <a:lstStyle/>
          <a:p>
            <a:pPr algn="l">
              <a:lnSpc>
                <a:spcPts val="7038"/>
              </a:lnSpc>
            </a:pPr>
            <a:r>
              <a:rPr lang="en-US" sz="5027" b="1" spc="472">
                <a:solidFill>
                  <a:srgbClr val="152540"/>
                </a:solidFill>
                <a:latin typeface="Glacial Indifference Bold"/>
                <a:ea typeface="Glacial Indifference Bold"/>
                <a:cs typeface="Glacial Indifference Bold"/>
                <a:sym typeface="Glacial Indifference Bold"/>
              </a:rPr>
              <a:t>CONTACT CENTER ASSIGNMENT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4791041" y="-1407443"/>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1311225" y="2578198"/>
            <a:ext cx="15760048" cy="3388410"/>
          </a:xfrm>
          <a:custGeom>
            <a:avLst/>
            <a:gdLst/>
            <a:ahLst/>
            <a:cxnLst/>
            <a:rect l="l" t="t" r="r" b="b"/>
            <a:pathLst>
              <a:path w="15760048" h="3388410">
                <a:moveTo>
                  <a:pt x="0" y="0"/>
                </a:moveTo>
                <a:lnTo>
                  <a:pt x="15760048" y="0"/>
                </a:lnTo>
                <a:lnTo>
                  <a:pt x="15760048" y="3388410"/>
                </a:lnTo>
                <a:lnTo>
                  <a:pt x="0" y="3388410"/>
                </a:lnTo>
                <a:lnTo>
                  <a:pt x="0" y="0"/>
                </a:lnTo>
                <a:close/>
              </a:path>
            </a:pathLst>
          </a:custGeom>
          <a:blipFill>
            <a:blip r:embed="rId9"/>
            <a:stretch>
              <a:fillRect/>
            </a:stretch>
          </a:blipFill>
        </p:spPr>
      </p:sp>
      <p:sp>
        <p:nvSpPr>
          <p:cNvPr id="8" name="TextBox 8"/>
          <p:cNvSpPr txBox="1"/>
          <p:nvPr/>
        </p:nvSpPr>
        <p:spPr>
          <a:xfrm>
            <a:off x="1028700" y="1192130"/>
            <a:ext cx="17684186" cy="1704917"/>
          </a:xfrm>
          <a:prstGeom prst="rect">
            <a:avLst/>
          </a:prstGeom>
        </p:spPr>
        <p:txBody>
          <a:bodyPr lIns="0" tIns="0" rIns="0" bIns="0" rtlCol="0" anchor="t">
            <a:spAutoFit/>
          </a:bodyPr>
          <a:lstStyle/>
          <a:p>
            <a:pPr algn="l">
              <a:lnSpc>
                <a:spcPts val="6618"/>
              </a:lnSpc>
            </a:pPr>
            <a:r>
              <a:rPr lang="en-US" sz="4727" b="1" spc="444">
                <a:solidFill>
                  <a:srgbClr val="152540"/>
                </a:solidFill>
                <a:latin typeface="Glacial Indifference Bold"/>
                <a:ea typeface="Glacial Indifference Bold"/>
                <a:cs typeface="Glacial Indifference Bold"/>
                <a:sym typeface="Glacial Indifference Bold"/>
              </a:rPr>
              <a:t>MODEL COMPARISON – OBJECTIVE 1 VS OBJECTIVE 2</a:t>
            </a:r>
          </a:p>
          <a:p>
            <a:pPr algn="l">
              <a:lnSpc>
                <a:spcPts val="7038"/>
              </a:lnSpc>
            </a:pPr>
            <a:endParaRPr lang="en-US" sz="4727" b="1" spc="444">
              <a:solidFill>
                <a:srgbClr val="152540"/>
              </a:solidFill>
              <a:latin typeface="Glacial Indifference Bold"/>
              <a:ea typeface="Glacial Indifference Bold"/>
              <a:cs typeface="Glacial Indifference Bold"/>
              <a:sym typeface="Glacial Indifference Bold"/>
            </a:endParaRPr>
          </a:p>
        </p:txBody>
      </p:sp>
      <p:sp>
        <p:nvSpPr>
          <p:cNvPr id="9" name="TextBox 9"/>
          <p:cNvSpPr txBox="1"/>
          <p:nvPr/>
        </p:nvSpPr>
        <p:spPr>
          <a:xfrm>
            <a:off x="2585073" y="7001181"/>
            <a:ext cx="14486200" cy="946919"/>
          </a:xfrm>
          <a:prstGeom prst="rect">
            <a:avLst/>
          </a:prstGeom>
        </p:spPr>
        <p:txBody>
          <a:bodyPr lIns="0" tIns="0" rIns="0" bIns="0" rtlCol="0" anchor="t">
            <a:spAutoFit/>
          </a:bodyPr>
          <a:lstStyle/>
          <a:p>
            <a:pPr marL="684602" lvl="1" indent="-342301" algn="ctr">
              <a:lnSpc>
                <a:spcPts val="3773"/>
              </a:lnSpc>
              <a:buFont typeface="Arial"/>
              <a:buChar char="•"/>
            </a:pPr>
            <a:r>
              <a:rPr lang="en-US" sz="3170">
                <a:solidFill>
                  <a:srgbClr val="152540"/>
                </a:solidFill>
                <a:latin typeface="Open Sans"/>
                <a:ea typeface="Open Sans"/>
                <a:cs typeface="Open Sans"/>
                <a:sym typeface="Open Sans"/>
              </a:rPr>
              <a:t>Use Random Forest when patterns are messy or classes are uneven</a:t>
            </a:r>
          </a:p>
          <a:p>
            <a:pPr marL="684602" lvl="1" indent="-342301" algn="ctr">
              <a:lnSpc>
                <a:spcPts val="3773"/>
              </a:lnSpc>
              <a:buFont typeface="Arial"/>
              <a:buChar char="•"/>
            </a:pPr>
            <a:r>
              <a:rPr lang="en-US" sz="3170">
                <a:solidFill>
                  <a:srgbClr val="152540"/>
                </a:solidFill>
                <a:latin typeface="Open Sans"/>
                <a:ea typeface="Open Sans"/>
                <a:cs typeface="Open Sans"/>
                <a:sym typeface="Open Sans"/>
              </a:rPr>
              <a:t>Use Logistic Regression when features are clear and balanced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925411" y="55702"/>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TextBox 9"/>
          <p:cNvSpPr txBox="1"/>
          <p:nvPr/>
        </p:nvSpPr>
        <p:spPr>
          <a:xfrm>
            <a:off x="1931576" y="7819016"/>
            <a:ext cx="14770827" cy="1780860"/>
          </a:xfrm>
          <a:prstGeom prst="rect">
            <a:avLst/>
          </a:prstGeom>
        </p:spPr>
        <p:txBody>
          <a:bodyPr lIns="0" tIns="0" rIns="0" bIns="0" rtlCol="0" anchor="t">
            <a:spAutoFit/>
          </a:bodyPr>
          <a:lstStyle/>
          <a:p>
            <a:pPr algn="l">
              <a:lnSpc>
                <a:spcPts val="2524"/>
              </a:lnSpc>
            </a:pPr>
            <a:endParaRPr/>
          </a:p>
          <a:p>
            <a:pPr marL="389358" lvl="1" indent="-194679" algn="l">
              <a:lnSpc>
                <a:spcPts val="2524"/>
              </a:lnSpc>
              <a:buFont typeface="Arial"/>
              <a:buChar char="•"/>
            </a:pPr>
            <a:r>
              <a:rPr lang="en-US" sz="1803" spc="39">
                <a:solidFill>
                  <a:srgbClr val="152540"/>
                </a:solidFill>
                <a:latin typeface="Glacial Indifference"/>
                <a:ea typeface="Glacial Indifference"/>
                <a:cs typeface="Glacial Indifference"/>
                <a:sym typeface="Glacial Indifference"/>
              </a:rPr>
              <a:t>Class 1 (Canceled): </a:t>
            </a:r>
            <a:r>
              <a:rPr lang="en-US" sz="1803" b="1" spc="39">
                <a:solidFill>
                  <a:srgbClr val="152540"/>
                </a:solidFill>
                <a:latin typeface="Glacial Indifference Bold"/>
                <a:ea typeface="Glacial Indifference Bold"/>
                <a:cs typeface="Glacial Indifference Bold"/>
                <a:sym typeface="Glacial Indifference Bold"/>
              </a:rPr>
              <a:t>Florida and Georgia</a:t>
            </a:r>
            <a:r>
              <a:rPr lang="en-US" sz="1803" spc="39">
                <a:solidFill>
                  <a:srgbClr val="152540"/>
                </a:solidFill>
                <a:latin typeface="Glacial Indifference"/>
                <a:ea typeface="Glacial Indifference"/>
                <a:cs typeface="Glacial Indifference"/>
                <a:sym typeface="Glacial Indifference"/>
              </a:rPr>
              <a:t> saw the most cancellations, but at a low average cost ($0.11), indicating early-stage cancellations before dispatch.</a:t>
            </a:r>
          </a:p>
          <a:p>
            <a:pPr marL="389358" lvl="1" indent="-194679" algn="l">
              <a:lnSpc>
                <a:spcPts val="2524"/>
              </a:lnSpc>
              <a:buFont typeface="Arial"/>
              <a:buChar char="•"/>
            </a:pPr>
            <a:r>
              <a:rPr lang="en-US" sz="1803" spc="39">
                <a:solidFill>
                  <a:srgbClr val="152540"/>
                </a:solidFill>
                <a:latin typeface="Glacial Indifference"/>
                <a:ea typeface="Glacial Indifference"/>
                <a:cs typeface="Glacial Indifference"/>
                <a:sym typeface="Glacial Indifference"/>
              </a:rPr>
              <a:t>Class 2 (At-Risk): </a:t>
            </a:r>
            <a:r>
              <a:rPr lang="en-US" sz="1803" b="1" spc="39">
                <a:solidFill>
                  <a:srgbClr val="152540"/>
                </a:solidFill>
                <a:latin typeface="Glacial Indifference Bold"/>
                <a:ea typeface="Glacial Indifference Bold"/>
                <a:cs typeface="Glacial Indifference Bold"/>
                <a:sym typeface="Glacial Indifference Bold"/>
              </a:rPr>
              <a:t>Iowa</a:t>
            </a:r>
            <a:r>
              <a:rPr lang="en-US" sz="1803" spc="39">
                <a:solidFill>
                  <a:srgbClr val="152540"/>
                </a:solidFill>
                <a:latin typeface="Glacial Indifference"/>
                <a:ea typeface="Glacial Indifference"/>
                <a:cs typeface="Glacial Indifference"/>
                <a:sym typeface="Glacial Indifference"/>
              </a:rPr>
              <a:t> had few at-risk cases, yet a high average cost </a:t>
            </a:r>
            <a:r>
              <a:rPr lang="en-US" sz="1803" u="none" strike="noStrike" spc="39">
                <a:solidFill>
                  <a:srgbClr val="152540"/>
                </a:solidFill>
                <a:latin typeface="Glacial Indifference"/>
                <a:ea typeface="Glacial Indifference"/>
                <a:cs typeface="Glacial Indifference"/>
                <a:sym typeface="Glacial Indifference"/>
              </a:rPr>
              <a:t>($239.68), highlighting how even low volumes of failed services can drive up expenses.</a:t>
            </a:r>
          </a:p>
          <a:p>
            <a:pPr algn="l">
              <a:lnSpc>
                <a:spcPts val="1709"/>
              </a:lnSpc>
            </a:pPr>
            <a:endParaRPr lang="en-US" sz="1803" u="none" strike="noStrike" spc="39">
              <a:solidFill>
                <a:srgbClr val="152540"/>
              </a:solidFill>
              <a:latin typeface="Glacial Indifference"/>
              <a:ea typeface="Glacial Indifference"/>
              <a:cs typeface="Glacial Indifference"/>
              <a:sym typeface="Glacial Indifference"/>
            </a:endParaRPr>
          </a:p>
        </p:txBody>
      </p:sp>
      <p:sp>
        <p:nvSpPr>
          <p:cNvPr id="10" name="TextBox 10"/>
          <p:cNvSpPr txBox="1"/>
          <p:nvPr/>
        </p:nvSpPr>
        <p:spPr>
          <a:xfrm>
            <a:off x="2594653" y="192507"/>
            <a:ext cx="15503502" cy="655895"/>
          </a:xfrm>
          <a:prstGeom prst="rect">
            <a:avLst/>
          </a:prstGeom>
        </p:spPr>
        <p:txBody>
          <a:bodyPr lIns="0" tIns="0" rIns="0" bIns="0" rtlCol="0" anchor="t">
            <a:spAutoFit/>
          </a:bodyPr>
          <a:lstStyle/>
          <a:p>
            <a:pPr algn="l">
              <a:lnSpc>
                <a:spcPts val="2698"/>
              </a:lnSpc>
            </a:pPr>
            <a:r>
              <a:rPr lang="en-US" sz="1927" b="1" spc="181">
                <a:solidFill>
                  <a:srgbClr val="152540"/>
                </a:solidFill>
                <a:latin typeface="Glacial Indifference Bold"/>
                <a:ea typeface="Glacial Indifference Bold"/>
                <a:cs typeface="Glacial Indifference Bold"/>
                <a:sym typeface="Glacial Indifference Bold"/>
              </a:rPr>
              <a:t>POWER BI DASHBOARDS – OBJECTIVE 1 INSIGHTS - HELPED VISUALIZE THE TYPES OF SERVICE OUTCOMES AND THE ASSOCIATED COSTS ACROSS REGIONS</a:t>
            </a:r>
          </a:p>
        </p:txBody>
      </p:sp>
      <p:sp>
        <p:nvSpPr>
          <p:cNvPr id="11" name="TextBox 11"/>
          <p:cNvSpPr txBox="1"/>
          <p:nvPr/>
        </p:nvSpPr>
        <p:spPr>
          <a:xfrm>
            <a:off x="2853509" y="1308040"/>
            <a:ext cx="3161964" cy="355540"/>
          </a:xfrm>
          <a:prstGeom prst="rect">
            <a:avLst/>
          </a:prstGeom>
        </p:spPr>
        <p:txBody>
          <a:bodyPr lIns="0" tIns="0" rIns="0" bIns="0" rtlCol="0" anchor="t">
            <a:spAutoFit/>
          </a:bodyPr>
          <a:lstStyle/>
          <a:p>
            <a:pPr algn="ctr">
              <a:lnSpc>
                <a:spcPts val="2978"/>
              </a:lnSpc>
              <a:spcBef>
                <a:spcPct val="0"/>
              </a:spcBef>
            </a:pPr>
            <a:r>
              <a:rPr lang="en-US" sz="2127" b="1" spc="199">
                <a:solidFill>
                  <a:srgbClr val="152540"/>
                </a:solidFill>
                <a:latin typeface="Glacial Indifference Bold"/>
                <a:ea typeface="Glacial Indifference Bold"/>
                <a:cs typeface="Glacial Indifference Bold"/>
                <a:sym typeface="Glacial Indifference Bold"/>
              </a:rPr>
              <a:t>CLASS 1 (CANCELED)</a:t>
            </a:r>
          </a:p>
        </p:txBody>
      </p:sp>
      <p:sp>
        <p:nvSpPr>
          <p:cNvPr id="12" name="TextBox 12"/>
          <p:cNvSpPr txBox="1"/>
          <p:nvPr/>
        </p:nvSpPr>
        <p:spPr>
          <a:xfrm>
            <a:off x="12272527" y="1162916"/>
            <a:ext cx="3161964" cy="355540"/>
          </a:xfrm>
          <a:prstGeom prst="rect">
            <a:avLst/>
          </a:prstGeom>
        </p:spPr>
        <p:txBody>
          <a:bodyPr lIns="0" tIns="0" rIns="0" bIns="0" rtlCol="0" anchor="t">
            <a:spAutoFit/>
          </a:bodyPr>
          <a:lstStyle/>
          <a:p>
            <a:pPr algn="ctr">
              <a:lnSpc>
                <a:spcPts val="2978"/>
              </a:lnSpc>
              <a:spcBef>
                <a:spcPct val="0"/>
              </a:spcBef>
            </a:pPr>
            <a:r>
              <a:rPr lang="en-US" sz="2127" b="1" spc="199" dirty="0">
                <a:solidFill>
                  <a:srgbClr val="152540"/>
                </a:solidFill>
                <a:latin typeface="Glacial Indifference Bold"/>
                <a:ea typeface="Glacial Indifference Bold"/>
                <a:cs typeface="Glacial Indifference Bold"/>
                <a:sym typeface="Glacial Indifference Bold"/>
              </a:rPr>
              <a:t>CLASS 2 (AT-RISK)</a:t>
            </a:r>
          </a:p>
        </p:txBody>
      </p:sp>
      <p:pic>
        <p:nvPicPr>
          <p:cNvPr id="14" name="Picture 13">
            <a:extLst>
              <a:ext uri="{FF2B5EF4-FFF2-40B4-BE49-F238E27FC236}">
                <a16:creationId xmlns:a16="http://schemas.microsoft.com/office/drawing/2014/main" id="{8B8CF0BA-307B-B073-6EF3-8B9799DCEE4C}"/>
              </a:ext>
            </a:extLst>
          </p:cNvPr>
          <p:cNvPicPr>
            <a:picLocks noChangeAspect="1"/>
          </p:cNvPicPr>
          <p:nvPr/>
        </p:nvPicPr>
        <p:blipFill>
          <a:blip r:embed="rId9"/>
          <a:stretch>
            <a:fillRect/>
          </a:stretch>
        </p:blipFill>
        <p:spPr>
          <a:xfrm>
            <a:off x="14714" y="2651669"/>
            <a:ext cx="8884781" cy="4983661"/>
          </a:xfrm>
          <a:prstGeom prst="rect">
            <a:avLst/>
          </a:prstGeom>
        </p:spPr>
      </p:pic>
      <p:pic>
        <p:nvPicPr>
          <p:cNvPr id="16" name="Picture 15">
            <a:extLst>
              <a:ext uri="{FF2B5EF4-FFF2-40B4-BE49-F238E27FC236}">
                <a16:creationId xmlns:a16="http://schemas.microsoft.com/office/drawing/2014/main" id="{595DE3AE-7C17-1146-5ABB-59FA6E1FD68B}"/>
              </a:ext>
            </a:extLst>
          </p:cNvPr>
          <p:cNvPicPr>
            <a:picLocks noChangeAspect="1"/>
          </p:cNvPicPr>
          <p:nvPr/>
        </p:nvPicPr>
        <p:blipFill>
          <a:blip r:embed="rId10"/>
          <a:srcRect l="1633"/>
          <a:stretch/>
        </p:blipFill>
        <p:spPr>
          <a:xfrm>
            <a:off x="8975133" y="1563697"/>
            <a:ext cx="9283285" cy="52430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552130" y="-1428446"/>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TextBox 9"/>
          <p:cNvSpPr txBox="1"/>
          <p:nvPr/>
        </p:nvSpPr>
        <p:spPr>
          <a:xfrm>
            <a:off x="2277217" y="7807322"/>
            <a:ext cx="14607258" cy="1797720"/>
          </a:xfrm>
          <a:prstGeom prst="rect">
            <a:avLst/>
          </a:prstGeom>
        </p:spPr>
        <p:txBody>
          <a:bodyPr lIns="0" tIns="0" rIns="0" bIns="0" rtlCol="0" anchor="t">
            <a:spAutoFit/>
          </a:bodyPr>
          <a:lstStyle/>
          <a:p>
            <a:pPr algn="l">
              <a:lnSpc>
                <a:spcPts val="2646"/>
              </a:lnSpc>
            </a:pPr>
            <a:endParaRPr/>
          </a:p>
          <a:p>
            <a:pPr marL="408202" lvl="1" indent="-204101" algn="l">
              <a:lnSpc>
                <a:spcPts val="2646"/>
              </a:lnSpc>
              <a:buFont typeface="Arial"/>
              <a:buChar char="•"/>
            </a:pPr>
            <a:r>
              <a:rPr lang="en-US" sz="1890" spc="41">
                <a:solidFill>
                  <a:srgbClr val="152540"/>
                </a:solidFill>
                <a:latin typeface="Glacial Indifference"/>
                <a:ea typeface="Glacial Indifference"/>
                <a:cs typeface="Glacial Indifference"/>
                <a:sym typeface="Glacial Indifference"/>
              </a:rPr>
              <a:t>Class 3 (Potential Impact): Rare but expensive; Michigan had the highest average cost ($51.56) per case.</a:t>
            </a:r>
          </a:p>
          <a:p>
            <a:pPr marL="408202" lvl="1" indent="-204101" algn="l">
              <a:lnSpc>
                <a:spcPts val="2646"/>
              </a:lnSpc>
              <a:buFont typeface="Arial"/>
              <a:buChar char="•"/>
            </a:pPr>
            <a:r>
              <a:rPr lang="en-US" sz="1890" spc="41">
                <a:solidFill>
                  <a:srgbClr val="152540"/>
                </a:solidFill>
                <a:latin typeface="Glacial Indifference"/>
                <a:ea typeface="Glacial Indifference"/>
                <a:cs typeface="Glacial Indifference"/>
                <a:sym typeface="Glacial Indifference"/>
              </a:rPr>
              <a:t>Class 0 (Successful): Florida led with over 85,000 successful services at an efficient average cost of $35.60.</a:t>
            </a:r>
          </a:p>
          <a:p>
            <a:pPr marL="408202" lvl="1" indent="-204101" algn="l">
              <a:lnSpc>
                <a:spcPts val="2646"/>
              </a:lnSpc>
              <a:buFont typeface="Arial"/>
              <a:buChar char="•"/>
            </a:pPr>
            <a:r>
              <a:rPr lang="en-US" sz="1890" spc="41">
                <a:solidFill>
                  <a:srgbClr val="152540"/>
                </a:solidFill>
                <a:latin typeface="Glacial Indifference"/>
                <a:ea typeface="Glacial Indifference"/>
                <a:cs typeface="Glacial Indifference"/>
                <a:sym typeface="Glacial Indifference"/>
              </a:rPr>
              <a:t>Summary Insight: The model effectively flagged both low-effort and high-risk r</a:t>
            </a:r>
            <a:r>
              <a:rPr lang="en-US" sz="1890" u="none" strike="noStrike" spc="41">
                <a:solidFill>
                  <a:srgbClr val="152540"/>
                </a:solidFill>
                <a:latin typeface="Glacial Indifference"/>
                <a:ea typeface="Glacial Indifference"/>
                <a:cs typeface="Glacial Indifference"/>
                <a:sym typeface="Glacial Indifference"/>
              </a:rPr>
              <a:t>equests, helping teams focus interventions early and control operational costs.</a:t>
            </a:r>
          </a:p>
          <a:p>
            <a:pPr algn="l">
              <a:lnSpc>
                <a:spcPts val="1236"/>
              </a:lnSpc>
            </a:pPr>
            <a:endParaRPr lang="en-US" sz="1890" u="none" strike="noStrike" spc="41">
              <a:solidFill>
                <a:srgbClr val="152540"/>
              </a:solidFill>
              <a:latin typeface="Glacial Indifference"/>
              <a:ea typeface="Glacial Indifference"/>
              <a:cs typeface="Glacial Indifference"/>
              <a:sym typeface="Glacial Indifference"/>
            </a:endParaRPr>
          </a:p>
        </p:txBody>
      </p:sp>
      <p:sp>
        <p:nvSpPr>
          <p:cNvPr id="10" name="TextBox 10"/>
          <p:cNvSpPr txBox="1"/>
          <p:nvPr/>
        </p:nvSpPr>
        <p:spPr>
          <a:xfrm>
            <a:off x="4223387" y="62776"/>
            <a:ext cx="9841226" cy="480636"/>
          </a:xfrm>
          <a:prstGeom prst="rect">
            <a:avLst/>
          </a:prstGeom>
        </p:spPr>
        <p:txBody>
          <a:bodyPr lIns="0" tIns="0" rIns="0" bIns="0" rtlCol="0" anchor="t">
            <a:spAutoFit/>
          </a:bodyPr>
          <a:lstStyle/>
          <a:p>
            <a:pPr algn="l">
              <a:lnSpc>
                <a:spcPts val="3958"/>
              </a:lnSpc>
            </a:pPr>
            <a:r>
              <a:rPr lang="en-US" sz="2827" b="1" spc="265">
                <a:solidFill>
                  <a:srgbClr val="152540"/>
                </a:solidFill>
                <a:latin typeface="Glacial Indifference Bold"/>
                <a:ea typeface="Glacial Indifference Bold"/>
                <a:cs typeface="Glacial Indifference Bold"/>
                <a:sym typeface="Glacial Indifference Bold"/>
              </a:rPr>
              <a:t>POWER BI DASHBOARDS – OBJECTIVE 1 INSIGHTS</a:t>
            </a:r>
          </a:p>
        </p:txBody>
      </p:sp>
      <p:sp>
        <p:nvSpPr>
          <p:cNvPr id="11" name="TextBox 11"/>
          <p:cNvSpPr txBox="1"/>
          <p:nvPr/>
        </p:nvSpPr>
        <p:spPr>
          <a:xfrm>
            <a:off x="2370080" y="1570906"/>
            <a:ext cx="3761581" cy="315535"/>
          </a:xfrm>
          <a:prstGeom prst="rect">
            <a:avLst/>
          </a:prstGeom>
        </p:spPr>
        <p:txBody>
          <a:bodyPr lIns="0" tIns="0" rIns="0" bIns="0" rtlCol="0" anchor="t">
            <a:spAutoFit/>
          </a:bodyPr>
          <a:lstStyle/>
          <a:p>
            <a:pPr algn="ctr">
              <a:lnSpc>
                <a:spcPts val="2558"/>
              </a:lnSpc>
              <a:spcBef>
                <a:spcPct val="0"/>
              </a:spcBef>
            </a:pPr>
            <a:r>
              <a:rPr lang="en-US" sz="1827" b="1" spc="171" dirty="0">
                <a:solidFill>
                  <a:srgbClr val="152540"/>
                </a:solidFill>
                <a:latin typeface="Glacial Indifference Bold"/>
                <a:ea typeface="Glacial Indifference Bold"/>
                <a:cs typeface="Glacial Indifference Bold"/>
                <a:sym typeface="Glacial Indifference Bold"/>
              </a:rPr>
              <a:t>CLASS 3 (POTENTIAL IMPACT)</a:t>
            </a:r>
          </a:p>
        </p:txBody>
      </p:sp>
      <p:sp>
        <p:nvSpPr>
          <p:cNvPr id="12" name="TextBox 12"/>
          <p:cNvSpPr txBox="1"/>
          <p:nvPr/>
        </p:nvSpPr>
        <p:spPr>
          <a:xfrm>
            <a:off x="12494875" y="6212603"/>
            <a:ext cx="3002558" cy="315535"/>
          </a:xfrm>
          <a:prstGeom prst="rect">
            <a:avLst/>
          </a:prstGeom>
        </p:spPr>
        <p:txBody>
          <a:bodyPr lIns="0" tIns="0" rIns="0" bIns="0" rtlCol="0" anchor="t">
            <a:spAutoFit/>
          </a:bodyPr>
          <a:lstStyle/>
          <a:p>
            <a:pPr algn="ctr">
              <a:lnSpc>
                <a:spcPts val="2558"/>
              </a:lnSpc>
              <a:spcBef>
                <a:spcPct val="0"/>
              </a:spcBef>
            </a:pPr>
            <a:r>
              <a:rPr lang="en-US" sz="1827" b="1" spc="171" dirty="0">
                <a:solidFill>
                  <a:srgbClr val="152540"/>
                </a:solidFill>
                <a:latin typeface="Glacial Indifference Bold"/>
                <a:ea typeface="Glacial Indifference Bold"/>
                <a:cs typeface="Glacial Indifference Bold"/>
                <a:sym typeface="Glacial Indifference Bold"/>
              </a:rPr>
              <a:t>CLASS 0 (SUCCESSFUL)</a:t>
            </a:r>
          </a:p>
        </p:txBody>
      </p:sp>
      <p:pic>
        <p:nvPicPr>
          <p:cNvPr id="14" name="Picture 13">
            <a:extLst>
              <a:ext uri="{FF2B5EF4-FFF2-40B4-BE49-F238E27FC236}">
                <a16:creationId xmlns:a16="http://schemas.microsoft.com/office/drawing/2014/main" id="{CBF1DC73-D2C1-B624-AA3D-58AFFDB8A2AA}"/>
              </a:ext>
            </a:extLst>
          </p:cNvPr>
          <p:cNvPicPr>
            <a:picLocks noChangeAspect="1"/>
          </p:cNvPicPr>
          <p:nvPr/>
        </p:nvPicPr>
        <p:blipFill>
          <a:blip r:embed="rId9"/>
          <a:stretch>
            <a:fillRect/>
          </a:stretch>
        </p:blipFill>
        <p:spPr>
          <a:xfrm>
            <a:off x="10152" y="2447283"/>
            <a:ext cx="8923986" cy="5024043"/>
          </a:xfrm>
          <a:prstGeom prst="rect">
            <a:avLst/>
          </a:prstGeom>
        </p:spPr>
      </p:pic>
      <p:pic>
        <p:nvPicPr>
          <p:cNvPr id="16" name="Picture 15">
            <a:extLst>
              <a:ext uri="{FF2B5EF4-FFF2-40B4-BE49-F238E27FC236}">
                <a16:creationId xmlns:a16="http://schemas.microsoft.com/office/drawing/2014/main" id="{ED146CC3-B288-E13A-BD21-8561FD2B8B39}"/>
              </a:ext>
            </a:extLst>
          </p:cNvPr>
          <p:cNvPicPr>
            <a:picLocks noChangeAspect="1"/>
          </p:cNvPicPr>
          <p:nvPr/>
        </p:nvPicPr>
        <p:blipFill>
          <a:blip r:embed="rId10"/>
          <a:stretch>
            <a:fillRect/>
          </a:stretch>
        </p:blipFill>
        <p:spPr>
          <a:xfrm>
            <a:off x="8984539" y="546683"/>
            <a:ext cx="9306179" cy="52826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599497" y="-1428445"/>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3148696" y="1165672"/>
            <a:ext cx="13385854" cy="7563008"/>
          </a:xfrm>
          <a:custGeom>
            <a:avLst/>
            <a:gdLst/>
            <a:ahLst/>
            <a:cxnLst/>
            <a:rect l="l" t="t" r="r" b="b"/>
            <a:pathLst>
              <a:path w="13385854" h="7563008">
                <a:moveTo>
                  <a:pt x="0" y="0"/>
                </a:moveTo>
                <a:lnTo>
                  <a:pt x="13385854" y="0"/>
                </a:lnTo>
                <a:lnTo>
                  <a:pt x="13385854" y="7563008"/>
                </a:lnTo>
                <a:lnTo>
                  <a:pt x="0" y="7563008"/>
                </a:lnTo>
                <a:lnTo>
                  <a:pt x="0" y="0"/>
                </a:lnTo>
                <a:close/>
              </a:path>
            </a:pathLst>
          </a:custGeom>
          <a:blipFill>
            <a:blip r:embed="rId9"/>
            <a:stretch>
              <a:fillRect/>
            </a:stretch>
          </a:blipFill>
        </p:spPr>
      </p:sp>
      <p:sp>
        <p:nvSpPr>
          <p:cNvPr id="8" name="TextBox 8"/>
          <p:cNvSpPr txBox="1"/>
          <p:nvPr/>
        </p:nvSpPr>
        <p:spPr>
          <a:xfrm>
            <a:off x="1624472" y="236418"/>
            <a:ext cx="17170176" cy="796867"/>
          </a:xfrm>
          <a:prstGeom prst="rect">
            <a:avLst/>
          </a:prstGeom>
        </p:spPr>
        <p:txBody>
          <a:bodyPr lIns="0" tIns="0" rIns="0" bIns="0" rtlCol="0" anchor="t">
            <a:spAutoFit/>
          </a:bodyPr>
          <a:lstStyle/>
          <a:p>
            <a:pPr algn="l">
              <a:lnSpc>
                <a:spcPts val="6478"/>
              </a:lnSpc>
            </a:pPr>
            <a:r>
              <a:rPr lang="en-US" sz="4627" b="1" spc="434">
                <a:solidFill>
                  <a:srgbClr val="152540"/>
                </a:solidFill>
                <a:latin typeface="Glacial Indifference Bold"/>
                <a:ea typeface="Glacial Indifference Bold"/>
                <a:cs typeface="Glacial Indifference Bold"/>
                <a:sym typeface="Glacial Indifference Bold"/>
              </a:rPr>
              <a:t>POWER BI DASHBOARDS – OBJECTIVE 2 INSIGHTS</a:t>
            </a:r>
          </a:p>
        </p:txBody>
      </p:sp>
      <p:sp>
        <p:nvSpPr>
          <p:cNvPr id="9" name="TextBox 9"/>
          <p:cNvSpPr txBox="1"/>
          <p:nvPr/>
        </p:nvSpPr>
        <p:spPr>
          <a:xfrm>
            <a:off x="3148696" y="9099707"/>
            <a:ext cx="12909550" cy="239970"/>
          </a:xfrm>
          <a:prstGeom prst="rect">
            <a:avLst/>
          </a:prstGeom>
        </p:spPr>
        <p:txBody>
          <a:bodyPr lIns="0" tIns="0" rIns="0" bIns="0" rtlCol="0" anchor="t">
            <a:spAutoFit/>
          </a:bodyPr>
          <a:lstStyle/>
          <a:p>
            <a:pPr algn="ctr">
              <a:lnSpc>
                <a:spcPts val="1998"/>
              </a:lnSpc>
              <a:spcBef>
                <a:spcPct val="0"/>
              </a:spcBef>
            </a:pPr>
            <a:r>
              <a:rPr lang="en-US" sz="1427" b="1" spc="134">
                <a:solidFill>
                  <a:srgbClr val="152540"/>
                </a:solidFill>
                <a:latin typeface="Glacial Indifference Bold"/>
                <a:ea typeface="Glacial Indifference Bold"/>
                <a:cs typeface="Glacial Indifference Bold"/>
                <a:sym typeface="Glacial Indifference Bold"/>
              </a:rPr>
              <a:t>ERS Online: Handled complex services but also received many low-effort cases (e.g., Lockouts ~$37), which could be automated.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23322" y="-225349"/>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a:off x="9312990" y="584686"/>
            <a:ext cx="8975010" cy="5183068"/>
          </a:xfrm>
          <a:custGeom>
            <a:avLst/>
            <a:gdLst/>
            <a:ahLst/>
            <a:cxnLst/>
            <a:rect l="l" t="t" r="r" b="b"/>
            <a:pathLst>
              <a:path w="8975010" h="5183068">
                <a:moveTo>
                  <a:pt x="0" y="0"/>
                </a:moveTo>
                <a:lnTo>
                  <a:pt x="8975010" y="0"/>
                </a:lnTo>
                <a:lnTo>
                  <a:pt x="8975010" y="5183069"/>
                </a:lnTo>
                <a:lnTo>
                  <a:pt x="0" y="5183069"/>
                </a:lnTo>
                <a:lnTo>
                  <a:pt x="0" y="0"/>
                </a:lnTo>
                <a:close/>
              </a:path>
            </a:pathLst>
          </a:custGeom>
          <a:blipFill>
            <a:blip r:embed="rId8"/>
            <a:stretch>
              <a:fillRect/>
            </a:stretch>
          </a:blipFill>
        </p:spPr>
      </p:sp>
      <p:sp>
        <p:nvSpPr>
          <p:cNvPr id="8" name="Freeform 8"/>
          <p:cNvSpPr/>
          <p:nvPr/>
        </p:nvSpPr>
        <p:spPr>
          <a:xfrm>
            <a:off x="0" y="2034042"/>
            <a:ext cx="9252287" cy="5262238"/>
          </a:xfrm>
          <a:custGeom>
            <a:avLst/>
            <a:gdLst/>
            <a:ahLst/>
            <a:cxnLst/>
            <a:rect l="l" t="t" r="r" b="b"/>
            <a:pathLst>
              <a:path w="9252287" h="5262238">
                <a:moveTo>
                  <a:pt x="0" y="0"/>
                </a:moveTo>
                <a:lnTo>
                  <a:pt x="9252287" y="0"/>
                </a:lnTo>
                <a:lnTo>
                  <a:pt x="9252287" y="5262238"/>
                </a:lnTo>
                <a:lnTo>
                  <a:pt x="0" y="5262238"/>
                </a:lnTo>
                <a:lnTo>
                  <a:pt x="0" y="0"/>
                </a:lnTo>
                <a:close/>
              </a:path>
            </a:pathLst>
          </a:custGeom>
          <a:blipFill>
            <a:blip r:embed="rId9"/>
            <a:stretch>
              <a:fillRect/>
            </a:stretch>
          </a:blipFill>
        </p:spPr>
      </p:sp>
      <p:sp>
        <p:nvSpPr>
          <p:cNvPr id="9" name="TextBox 9"/>
          <p:cNvSpPr txBox="1"/>
          <p:nvPr/>
        </p:nvSpPr>
        <p:spPr>
          <a:xfrm>
            <a:off x="4196227" y="11976"/>
            <a:ext cx="11242998" cy="572711"/>
          </a:xfrm>
          <a:prstGeom prst="rect">
            <a:avLst/>
          </a:prstGeom>
        </p:spPr>
        <p:txBody>
          <a:bodyPr lIns="0" tIns="0" rIns="0" bIns="0" rtlCol="0" anchor="t">
            <a:spAutoFit/>
          </a:bodyPr>
          <a:lstStyle/>
          <a:p>
            <a:pPr algn="l">
              <a:lnSpc>
                <a:spcPts val="4658"/>
              </a:lnSpc>
            </a:pPr>
            <a:r>
              <a:rPr lang="en-US" sz="3327" b="1" spc="312">
                <a:solidFill>
                  <a:srgbClr val="152540"/>
                </a:solidFill>
                <a:latin typeface="Glacial Indifference Bold"/>
                <a:ea typeface="Glacial Indifference Bold"/>
                <a:cs typeface="Glacial Indifference Bold"/>
                <a:sym typeface="Glacial Indifference Bold"/>
              </a:rPr>
              <a:t>POWER BI DASHBOARDS – OBJECTIVE 2 INSIGHTS</a:t>
            </a:r>
          </a:p>
        </p:txBody>
      </p:sp>
      <p:sp>
        <p:nvSpPr>
          <p:cNvPr id="10" name="TextBox 10"/>
          <p:cNvSpPr txBox="1"/>
          <p:nvPr/>
        </p:nvSpPr>
        <p:spPr>
          <a:xfrm>
            <a:off x="2899512" y="7757220"/>
            <a:ext cx="13351326" cy="2224980"/>
          </a:xfrm>
          <a:prstGeom prst="rect">
            <a:avLst/>
          </a:prstGeom>
        </p:spPr>
        <p:txBody>
          <a:bodyPr lIns="0" tIns="0" rIns="0" bIns="0" rtlCol="0" anchor="t">
            <a:spAutoFit/>
          </a:bodyPr>
          <a:lstStyle/>
          <a:p>
            <a:pPr algn="l">
              <a:lnSpc>
                <a:spcPts val="2418"/>
              </a:lnSpc>
            </a:pPr>
            <a:endParaRPr/>
          </a:p>
          <a:p>
            <a:pPr marL="372939" lvl="1" indent="-186470" algn="l">
              <a:lnSpc>
                <a:spcPts val="2418"/>
              </a:lnSpc>
              <a:buFont typeface="Arial"/>
              <a:buChar char="•"/>
            </a:pPr>
            <a:r>
              <a:rPr lang="en-US" sz="1727" spc="162">
                <a:solidFill>
                  <a:srgbClr val="152540"/>
                </a:solidFill>
                <a:latin typeface="Glacial Indifference"/>
                <a:ea typeface="Glacial Indifference"/>
                <a:cs typeface="Glacial Indifference"/>
                <a:sym typeface="Glacial Indifference"/>
              </a:rPr>
              <a:t>AAA Mobile App: Efficiently managed simple, low-cost services like Flat Tire and Jump Start (~$28–$31).</a:t>
            </a:r>
          </a:p>
          <a:p>
            <a:pPr marL="372939" lvl="1" indent="-186470" algn="l">
              <a:lnSpc>
                <a:spcPts val="2418"/>
              </a:lnSpc>
              <a:buFont typeface="Arial"/>
              <a:buChar char="•"/>
            </a:pPr>
            <a:r>
              <a:rPr lang="en-US" sz="1727" spc="162">
                <a:solidFill>
                  <a:srgbClr val="152540"/>
                </a:solidFill>
                <a:latin typeface="Glacial Indifference"/>
                <a:ea typeface="Glacial Indifference"/>
                <a:cs typeface="Glacial Indifference"/>
                <a:sym typeface="Glacial Indifference"/>
              </a:rPr>
              <a:t>Smart Action: Consistently handled predictable services like Fuel Delivery and Flat Air.</a:t>
            </a:r>
          </a:p>
          <a:p>
            <a:pPr marL="372939" lvl="1" indent="-186470" algn="l">
              <a:lnSpc>
                <a:spcPts val="2418"/>
              </a:lnSpc>
              <a:buFont typeface="Arial"/>
              <a:buChar char="•"/>
            </a:pPr>
            <a:r>
              <a:rPr lang="en-US" sz="1727" spc="162">
                <a:solidFill>
                  <a:srgbClr val="152540"/>
                </a:solidFill>
                <a:latin typeface="Glacial Indifference"/>
                <a:ea typeface="Glacial Indifference"/>
                <a:cs typeface="Glacial Indifference"/>
                <a:sym typeface="Glacial Indifference"/>
              </a:rPr>
              <a:t>Regional Issues: High costs in regions like Michigan (e.g., $625 for a tow) signal misrouted requests.</a:t>
            </a:r>
          </a:p>
          <a:p>
            <a:pPr marL="372939" lvl="1" indent="-186470" algn="l">
              <a:lnSpc>
                <a:spcPts val="2418"/>
              </a:lnSpc>
              <a:buFont typeface="Arial"/>
              <a:buChar char="•"/>
            </a:pPr>
            <a:r>
              <a:rPr lang="en-US" sz="1727" spc="162">
                <a:solidFill>
                  <a:srgbClr val="152540"/>
                </a:solidFill>
                <a:latin typeface="Glacial Indifference"/>
                <a:ea typeface="Glacial Indifference"/>
                <a:cs typeface="Glacial Indifference"/>
                <a:sym typeface="Glacial Indifference"/>
              </a:rPr>
              <a:t>Summary Insight: Aligning automation-friendly requests with the right channels can reduce costs, ease agent load, and improve service speed.</a:t>
            </a:r>
          </a:p>
          <a:p>
            <a:pPr algn="l">
              <a:lnSpc>
                <a:spcPts val="3258"/>
              </a:lnSpc>
              <a:spcBef>
                <a:spcPct val="0"/>
              </a:spcBef>
            </a:pPr>
            <a:endParaRPr lang="en-US" sz="1727" spc="162">
              <a:solidFill>
                <a:srgbClr val="152540"/>
              </a:solidFill>
              <a:latin typeface="Glacial Indifference"/>
              <a:ea typeface="Glacial Indifference"/>
              <a:cs typeface="Glacial Indifference"/>
              <a:sym typeface="Glacial Indifferen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TextBox 2"/>
          <p:cNvSpPr txBox="1"/>
          <p:nvPr/>
        </p:nvSpPr>
        <p:spPr>
          <a:xfrm>
            <a:off x="3895677" y="157786"/>
            <a:ext cx="9817265" cy="2130368"/>
          </a:xfrm>
          <a:prstGeom prst="rect">
            <a:avLst/>
          </a:prstGeom>
        </p:spPr>
        <p:txBody>
          <a:bodyPr lIns="0" tIns="0" rIns="0" bIns="0" rtlCol="0" anchor="t">
            <a:spAutoFit/>
          </a:bodyPr>
          <a:lstStyle/>
          <a:p>
            <a:pPr marL="0" lvl="0" indent="0" algn="ctr">
              <a:lnSpc>
                <a:spcPts val="8578"/>
              </a:lnSpc>
              <a:spcBef>
                <a:spcPct val="0"/>
              </a:spcBef>
            </a:pPr>
            <a:r>
              <a:rPr lang="en-US" sz="6127" b="1" spc="575">
                <a:solidFill>
                  <a:srgbClr val="152540"/>
                </a:solidFill>
                <a:latin typeface="Glacial Indifference Bold"/>
                <a:ea typeface="Glacial Indifference Bold"/>
                <a:cs typeface="Glacial Indifference Bold"/>
                <a:sym typeface="Glacial Indifference Bold"/>
              </a:rPr>
              <a:t> MODE</a:t>
            </a:r>
            <a:r>
              <a:rPr lang="en-US" sz="6127" b="1" u="none" strike="noStrike" spc="575">
                <a:solidFill>
                  <a:srgbClr val="152540"/>
                </a:solidFill>
                <a:latin typeface="Glacial Indifference Bold"/>
                <a:ea typeface="Glacial Indifference Bold"/>
                <a:cs typeface="Glacial Indifference Bold"/>
                <a:sym typeface="Glacial Indifference Bold"/>
              </a:rPr>
              <a:t>L BUILDING CODE SNIPPETS</a:t>
            </a:r>
          </a:p>
        </p:txBody>
      </p:sp>
      <p:sp>
        <p:nvSpPr>
          <p:cNvPr id="3" name="Freeform 3"/>
          <p:cNvSpPr/>
          <p:nvPr/>
        </p:nvSpPr>
        <p:spPr>
          <a:xfrm>
            <a:off x="-290950" y="-2033784"/>
            <a:ext cx="5544196" cy="5181303"/>
          </a:xfrm>
          <a:custGeom>
            <a:avLst/>
            <a:gdLst/>
            <a:ahLst/>
            <a:cxnLst/>
            <a:rect l="l" t="t" r="r" b="b"/>
            <a:pathLst>
              <a:path w="5544196" h="5181303">
                <a:moveTo>
                  <a:pt x="0" y="0"/>
                </a:moveTo>
                <a:lnTo>
                  <a:pt x="5544196" y="0"/>
                </a:lnTo>
                <a:lnTo>
                  <a:pt x="5544196" y="5181303"/>
                </a:lnTo>
                <a:lnTo>
                  <a:pt x="0" y="518130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rot="5400000">
            <a:off x="13112837" y="-1659911"/>
            <a:ext cx="6556116" cy="6126988"/>
          </a:xfrm>
          <a:custGeom>
            <a:avLst/>
            <a:gdLst/>
            <a:ahLst/>
            <a:cxnLst/>
            <a:rect l="l" t="t" r="r" b="b"/>
            <a:pathLst>
              <a:path w="6556116" h="6126988">
                <a:moveTo>
                  <a:pt x="0" y="0"/>
                </a:moveTo>
                <a:lnTo>
                  <a:pt x="6556116" y="0"/>
                </a:lnTo>
                <a:lnTo>
                  <a:pt x="6556116" y="6126988"/>
                </a:lnTo>
                <a:lnTo>
                  <a:pt x="0" y="612698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a:off x="409098" y="3903945"/>
            <a:ext cx="8734902" cy="1852887"/>
          </a:xfrm>
          <a:custGeom>
            <a:avLst/>
            <a:gdLst/>
            <a:ahLst/>
            <a:cxnLst/>
            <a:rect l="l" t="t" r="r" b="b"/>
            <a:pathLst>
              <a:path w="8734902" h="1852887">
                <a:moveTo>
                  <a:pt x="0" y="0"/>
                </a:moveTo>
                <a:lnTo>
                  <a:pt x="8734902" y="0"/>
                </a:lnTo>
                <a:lnTo>
                  <a:pt x="8734902" y="1852886"/>
                </a:lnTo>
                <a:lnTo>
                  <a:pt x="0" y="1852886"/>
                </a:lnTo>
                <a:lnTo>
                  <a:pt x="0" y="0"/>
                </a:lnTo>
                <a:close/>
              </a:path>
            </a:pathLst>
          </a:custGeom>
          <a:blipFill>
            <a:blip r:embed="rId6"/>
            <a:stretch>
              <a:fillRect r="-10914"/>
            </a:stretch>
          </a:blipFill>
        </p:spPr>
      </p:sp>
      <p:sp>
        <p:nvSpPr>
          <p:cNvPr id="6" name="Freeform 6"/>
          <p:cNvSpPr/>
          <p:nvPr/>
        </p:nvSpPr>
        <p:spPr>
          <a:xfrm>
            <a:off x="536195" y="5918004"/>
            <a:ext cx="8089526" cy="3632992"/>
          </a:xfrm>
          <a:custGeom>
            <a:avLst/>
            <a:gdLst/>
            <a:ahLst/>
            <a:cxnLst/>
            <a:rect l="l" t="t" r="r" b="b"/>
            <a:pathLst>
              <a:path w="8089526" h="3632992">
                <a:moveTo>
                  <a:pt x="0" y="0"/>
                </a:moveTo>
                <a:lnTo>
                  <a:pt x="8089526" y="0"/>
                </a:lnTo>
                <a:lnTo>
                  <a:pt x="8089526" y="3632992"/>
                </a:lnTo>
                <a:lnTo>
                  <a:pt x="0" y="3632992"/>
                </a:lnTo>
                <a:lnTo>
                  <a:pt x="0" y="0"/>
                </a:lnTo>
                <a:close/>
              </a:path>
            </a:pathLst>
          </a:custGeom>
          <a:blipFill>
            <a:blip r:embed="rId7"/>
            <a:stretch>
              <a:fillRect r="-12274"/>
            </a:stretch>
          </a:blipFill>
        </p:spPr>
      </p:sp>
      <p:sp>
        <p:nvSpPr>
          <p:cNvPr id="7" name="Freeform 7"/>
          <p:cNvSpPr/>
          <p:nvPr/>
        </p:nvSpPr>
        <p:spPr>
          <a:xfrm>
            <a:off x="9300484" y="4021980"/>
            <a:ext cx="8987516" cy="5077947"/>
          </a:xfrm>
          <a:custGeom>
            <a:avLst/>
            <a:gdLst/>
            <a:ahLst/>
            <a:cxnLst/>
            <a:rect l="l" t="t" r="r" b="b"/>
            <a:pathLst>
              <a:path w="8987516" h="5077947">
                <a:moveTo>
                  <a:pt x="0" y="0"/>
                </a:moveTo>
                <a:lnTo>
                  <a:pt x="8987516" y="0"/>
                </a:lnTo>
                <a:lnTo>
                  <a:pt x="8987516" y="5077947"/>
                </a:lnTo>
                <a:lnTo>
                  <a:pt x="0" y="5077947"/>
                </a:lnTo>
                <a:lnTo>
                  <a:pt x="0" y="0"/>
                </a:lnTo>
                <a:close/>
              </a:path>
            </a:pathLst>
          </a:custGeom>
          <a:blipFill>
            <a:blip r:embed="rId8"/>
            <a:stretch>
              <a:fillRect/>
            </a:stretch>
          </a:blipFill>
        </p:spPr>
      </p:sp>
      <p:sp>
        <p:nvSpPr>
          <p:cNvPr id="8" name="TextBox 8"/>
          <p:cNvSpPr txBox="1"/>
          <p:nvPr/>
        </p:nvSpPr>
        <p:spPr>
          <a:xfrm>
            <a:off x="0" y="2716478"/>
            <a:ext cx="9817265" cy="895928"/>
          </a:xfrm>
          <a:prstGeom prst="rect">
            <a:avLst/>
          </a:prstGeom>
        </p:spPr>
        <p:txBody>
          <a:bodyPr lIns="0" tIns="0" rIns="0" bIns="0" rtlCol="0" anchor="t">
            <a:spAutoFit/>
          </a:bodyPr>
          <a:lstStyle/>
          <a:p>
            <a:pPr marL="0" lvl="0" indent="0" algn="ctr">
              <a:lnSpc>
                <a:spcPts val="7318"/>
              </a:lnSpc>
              <a:spcBef>
                <a:spcPct val="0"/>
              </a:spcBef>
            </a:pPr>
            <a:r>
              <a:rPr lang="en-US" sz="5227" b="1" spc="491">
                <a:solidFill>
                  <a:srgbClr val="152540"/>
                </a:solidFill>
                <a:latin typeface="Glacial Indifference Bold"/>
                <a:ea typeface="Glacial Indifference Bold"/>
                <a:cs typeface="Glacial Indifference Bold"/>
                <a:sym typeface="Glacial Indifference Bold"/>
              </a:rPr>
              <a:t>OBJECTIVE 1 </a:t>
            </a:r>
          </a:p>
        </p:txBody>
      </p:sp>
      <p:sp>
        <p:nvSpPr>
          <p:cNvPr id="9" name="TextBox 9"/>
          <p:cNvSpPr txBox="1"/>
          <p:nvPr/>
        </p:nvSpPr>
        <p:spPr>
          <a:xfrm>
            <a:off x="8470735" y="2595698"/>
            <a:ext cx="9817265" cy="895928"/>
          </a:xfrm>
          <a:prstGeom prst="rect">
            <a:avLst/>
          </a:prstGeom>
        </p:spPr>
        <p:txBody>
          <a:bodyPr lIns="0" tIns="0" rIns="0" bIns="0" rtlCol="0" anchor="t">
            <a:spAutoFit/>
          </a:bodyPr>
          <a:lstStyle/>
          <a:p>
            <a:pPr marL="0" lvl="0" indent="0" algn="ctr">
              <a:lnSpc>
                <a:spcPts val="7318"/>
              </a:lnSpc>
              <a:spcBef>
                <a:spcPct val="0"/>
              </a:spcBef>
            </a:pPr>
            <a:r>
              <a:rPr lang="en-US" sz="5227" b="1" spc="491">
                <a:solidFill>
                  <a:srgbClr val="152540"/>
                </a:solidFill>
                <a:latin typeface="Glacial Indifference Bold"/>
                <a:ea typeface="Glacial Indifference Bold"/>
                <a:cs typeface="Glacial Indifference Bold"/>
                <a:sym typeface="Glacial Indifference Bold"/>
              </a:rPr>
              <a:t>OBJECTIVE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6501204">
            <a:off x="-4899086" y="-8147683"/>
            <a:ext cx="9798172" cy="13143890"/>
          </a:xfrm>
          <a:custGeom>
            <a:avLst/>
            <a:gdLst/>
            <a:ahLst/>
            <a:cxnLst/>
            <a:rect l="l" t="t" r="r" b="b"/>
            <a:pathLst>
              <a:path w="9798172" h="13143890">
                <a:moveTo>
                  <a:pt x="0" y="0"/>
                </a:moveTo>
                <a:lnTo>
                  <a:pt x="9798172" y="0"/>
                </a:lnTo>
                <a:lnTo>
                  <a:pt x="9798172" y="13143889"/>
                </a:lnTo>
                <a:lnTo>
                  <a:pt x="0" y="1314388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11434890" y="2417332"/>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rot="-10301337">
            <a:off x="9883234" y="-2150579"/>
            <a:ext cx="12901483" cy="11165647"/>
          </a:xfrm>
          <a:custGeom>
            <a:avLst/>
            <a:gdLst/>
            <a:ahLst/>
            <a:cxnLst/>
            <a:rect l="l" t="t" r="r" b="b"/>
            <a:pathLst>
              <a:path w="12901483" h="11165647">
                <a:moveTo>
                  <a:pt x="0" y="0"/>
                </a:moveTo>
                <a:lnTo>
                  <a:pt x="12901483" y="0"/>
                </a:lnTo>
                <a:lnTo>
                  <a:pt x="12901483" y="11165647"/>
                </a:lnTo>
                <a:lnTo>
                  <a:pt x="0" y="1116564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458160">
            <a:off x="-3775194" y="6616870"/>
            <a:ext cx="8481393" cy="7340260"/>
          </a:xfrm>
          <a:custGeom>
            <a:avLst/>
            <a:gdLst/>
            <a:ahLst/>
            <a:cxnLst/>
            <a:rect l="l" t="t" r="r" b="b"/>
            <a:pathLst>
              <a:path w="8481393" h="7340260">
                <a:moveTo>
                  <a:pt x="0" y="0"/>
                </a:moveTo>
                <a:lnTo>
                  <a:pt x="8481393" y="0"/>
                </a:lnTo>
                <a:lnTo>
                  <a:pt x="8481393" y="7340260"/>
                </a:lnTo>
                <a:lnTo>
                  <a:pt x="0" y="734026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TextBox 6"/>
          <p:cNvSpPr txBox="1"/>
          <p:nvPr/>
        </p:nvSpPr>
        <p:spPr>
          <a:xfrm>
            <a:off x="3019913" y="1724734"/>
            <a:ext cx="6411555" cy="1319860"/>
          </a:xfrm>
          <a:prstGeom prst="rect">
            <a:avLst/>
          </a:prstGeom>
        </p:spPr>
        <p:txBody>
          <a:bodyPr lIns="0" tIns="0" rIns="0" bIns="0" rtlCol="0" anchor="t">
            <a:spAutoFit/>
          </a:bodyPr>
          <a:lstStyle/>
          <a:p>
            <a:pPr algn="l">
              <a:lnSpc>
                <a:spcPts val="10726"/>
              </a:lnSpc>
            </a:pPr>
            <a:r>
              <a:rPr lang="en-US" sz="7662" b="1" spc="720">
                <a:solidFill>
                  <a:srgbClr val="152540"/>
                </a:solidFill>
                <a:latin typeface="Glacial Indifference Bold"/>
                <a:ea typeface="Glacial Indifference Bold"/>
                <a:cs typeface="Glacial Indifference Bold"/>
                <a:sym typeface="Glacial Indifference Bold"/>
              </a:rPr>
              <a:t>ABSTRACT</a:t>
            </a:r>
          </a:p>
        </p:txBody>
      </p:sp>
      <p:sp>
        <p:nvSpPr>
          <p:cNvPr id="7" name="TextBox 7"/>
          <p:cNvSpPr txBox="1"/>
          <p:nvPr/>
        </p:nvSpPr>
        <p:spPr>
          <a:xfrm>
            <a:off x="2344704" y="3590866"/>
            <a:ext cx="12154709" cy="6084965"/>
          </a:xfrm>
          <a:prstGeom prst="rect">
            <a:avLst/>
          </a:prstGeom>
        </p:spPr>
        <p:txBody>
          <a:bodyPr lIns="0" tIns="0" rIns="0" bIns="0" rtlCol="0" anchor="t">
            <a:spAutoFit/>
          </a:bodyPr>
          <a:lstStyle/>
          <a:p>
            <a:pPr marL="741495" lvl="1" indent="-370748" algn="l">
              <a:lnSpc>
                <a:spcPts val="4808"/>
              </a:lnSpc>
              <a:buFont typeface="Arial"/>
              <a:buChar char="•"/>
            </a:pPr>
            <a:r>
              <a:rPr lang="en-US" sz="3434" spc="75" dirty="0">
                <a:solidFill>
                  <a:srgbClr val="152540"/>
                </a:solidFill>
                <a:latin typeface="Glacial Indifference"/>
                <a:ea typeface="Glacial Indifference"/>
                <a:cs typeface="Glacial Indifference"/>
                <a:sym typeface="Glacial Indifference"/>
              </a:rPr>
              <a:t>This projec</a:t>
            </a:r>
            <a:r>
              <a:rPr lang="en-US" sz="3434" u="none" strike="noStrike" spc="75" dirty="0">
                <a:solidFill>
                  <a:srgbClr val="152540"/>
                </a:solidFill>
                <a:latin typeface="Glacial Indifference"/>
                <a:ea typeface="Glacial Indifference"/>
                <a:cs typeface="Glacial Indifference"/>
                <a:sym typeface="Glacial Indifference"/>
              </a:rPr>
              <a:t>t focuses on reducing live customer calls at ACG by analyzing service request data.</a:t>
            </a:r>
          </a:p>
          <a:p>
            <a:pPr marL="741495" lvl="1" indent="-370748" algn="l">
              <a:lnSpc>
                <a:spcPts val="4808"/>
              </a:lnSpc>
              <a:buFont typeface="Arial"/>
              <a:buChar char="•"/>
            </a:pPr>
            <a:r>
              <a:rPr lang="en-US" sz="3434" u="none" strike="noStrike" spc="75" dirty="0">
                <a:solidFill>
                  <a:srgbClr val="152540"/>
                </a:solidFill>
                <a:latin typeface="Glacial Indifference"/>
                <a:ea typeface="Glacial Indifference"/>
                <a:cs typeface="Glacial Indifference"/>
                <a:sym typeface="Glacial Indifference"/>
              </a:rPr>
              <a:t>Two business problems were addressed: identifying why cancellations happen and predicting contact center assignment.</a:t>
            </a:r>
          </a:p>
          <a:p>
            <a:pPr marL="741495" lvl="1" indent="-370748" algn="l">
              <a:lnSpc>
                <a:spcPts val="4808"/>
              </a:lnSpc>
              <a:buFont typeface="Arial"/>
              <a:buChar char="•"/>
            </a:pPr>
            <a:r>
              <a:rPr lang="en-US" sz="3434" u="none" strike="noStrike" spc="75" dirty="0">
                <a:solidFill>
                  <a:srgbClr val="152540"/>
                </a:solidFill>
                <a:latin typeface="Glacial Indifference"/>
                <a:ea typeface="Glacial Indifference"/>
                <a:cs typeface="Glacial Indifference"/>
                <a:sym typeface="Glacial Indifference"/>
              </a:rPr>
              <a:t>Machine learning models (Random Forest and Logistic Regression) were used to predict outcomes and explain influential patterns.</a:t>
            </a:r>
          </a:p>
          <a:p>
            <a:pPr marL="741495" lvl="1" indent="-370748" algn="l">
              <a:lnSpc>
                <a:spcPts val="4808"/>
              </a:lnSpc>
              <a:buFont typeface="Arial"/>
              <a:buChar char="•"/>
            </a:pPr>
            <a:r>
              <a:rPr lang="en-US" sz="3434" u="none" strike="noStrike" spc="75" dirty="0">
                <a:solidFill>
                  <a:srgbClr val="152540"/>
                </a:solidFill>
                <a:latin typeface="Glacial Indifference"/>
                <a:ea typeface="Glacial Indifference"/>
                <a:cs typeface="Glacial Indifference"/>
                <a:sym typeface="Glacial Indifference"/>
              </a:rPr>
              <a:t>Tools: Python, SMOTE, </a:t>
            </a:r>
            <a:r>
              <a:rPr lang="en-US" sz="3434" u="none" strike="noStrike" spc="75" dirty="0" err="1">
                <a:solidFill>
                  <a:srgbClr val="152540"/>
                </a:solidFill>
                <a:latin typeface="Glacial Indifference"/>
                <a:ea typeface="Glacial Indifference"/>
                <a:cs typeface="Glacial Indifference"/>
                <a:sym typeface="Glacial Indifference"/>
              </a:rPr>
              <a:t>statsmodels</a:t>
            </a:r>
            <a:r>
              <a:rPr lang="en-US" sz="3434" u="none" strike="noStrike" spc="75" dirty="0">
                <a:solidFill>
                  <a:srgbClr val="152540"/>
                </a:solidFill>
                <a:latin typeface="Glacial Indifference"/>
                <a:ea typeface="Glacial Indifference"/>
                <a:cs typeface="Glacial Indifference"/>
                <a:sym typeface="Glacial Indifference"/>
              </a:rPr>
              <a:t>, Power BI.</a:t>
            </a:r>
          </a:p>
          <a:p>
            <a:pPr algn="l">
              <a:lnSpc>
                <a:spcPts val="4808"/>
              </a:lnSpc>
            </a:pPr>
            <a:endParaRPr lang="en-US" sz="3434" u="none" strike="noStrike" spc="75" dirty="0">
              <a:solidFill>
                <a:srgbClr val="152540"/>
              </a:solidFill>
              <a:latin typeface="Glacial Indifference"/>
              <a:ea typeface="Glacial Indifference"/>
              <a:cs typeface="Glacial Indifference"/>
              <a:sym typeface="Glacial Indifferenc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539920" y="-673800"/>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TextBox 7"/>
          <p:cNvSpPr txBox="1"/>
          <p:nvPr/>
        </p:nvSpPr>
        <p:spPr>
          <a:xfrm>
            <a:off x="242327" y="3440779"/>
            <a:ext cx="18045673" cy="4857582"/>
          </a:xfrm>
          <a:prstGeom prst="rect">
            <a:avLst/>
          </a:prstGeom>
        </p:spPr>
        <p:txBody>
          <a:bodyPr lIns="0" tIns="0" rIns="0" bIns="0" rtlCol="0" anchor="t">
            <a:spAutoFit/>
          </a:bodyPr>
          <a:lstStyle/>
          <a:p>
            <a:pPr marL="580632" lvl="1" indent="-290316" algn="l">
              <a:lnSpc>
                <a:spcPts val="3765"/>
              </a:lnSpc>
              <a:buFont typeface="Arial"/>
              <a:buChar char="•"/>
            </a:pPr>
            <a:r>
              <a:rPr lang="en-US" sz="2689" spc="59" dirty="0">
                <a:solidFill>
                  <a:srgbClr val="152540"/>
                </a:solidFill>
                <a:latin typeface="Glacial Indifference"/>
                <a:ea typeface="Glacial Indifference"/>
                <a:cs typeface="Glacial Indifference"/>
                <a:sym typeface="Glacial Indifference"/>
              </a:rPr>
              <a:t>The model results and dashboards tell a clear story about where ACG can act more proactively to improve service outcomes and reduce costs.</a:t>
            </a:r>
          </a:p>
          <a:p>
            <a:pPr algn="l">
              <a:lnSpc>
                <a:spcPts val="3765"/>
              </a:lnSpc>
            </a:pPr>
            <a:r>
              <a:rPr lang="en-US" sz="2689" spc="59" dirty="0">
                <a:solidFill>
                  <a:srgbClr val="152540"/>
                </a:solidFill>
                <a:latin typeface="Glacial Indifference"/>
                <a:ea typeface="Glacial Indifference"/>
                <a:cs typeface="Glacial Indifference"/>
                <a:sym typeface="Glacial Indifference"/>
              </a:rPr>
              <a:t>For Cancellation Prediction (Objective 1):</a:t>
            </a:r>
          </a:p>
          <a:p>
            <a:pPr marL="580632" lvl="1" indent="-290316" algn="l">
              <a:lnSpc>
                <a:spcPts val="3765"/>
              </a:lnSpc>
              <a:buFont typeface="Arial"/>
              <a:buChar char="•"/>
            </a:pPr>
            <a:r>
              <a:rPr lang="en-US" sz="2689" spc="59" dirty="0">
                <a:solidFill>
                  <a:srgbClr val="152540"/>
                </a:solidFill>
                <a:latin typeface="Glacial Indifference"/>
                <a:ea typeface="Glacial Indifference"/>
                <a:cs typeface="Glacial Indifference"/>
                <a:sym typeface="Glacial Indifference"/>
              </a:rPr>
              <a:t>Some requests, especially in regions like Iowa and Wisconsin, were small in number but extremely costly when they failed. These were often Class 2 (At-Risk) or Class 3 (Potential Impact).</a:t>
            </a:r>
          </a:p>
          <a:p>
            <a:pPr marL="580632" lvl="1" indent="-290316" algn="l">
              <a:lnSpc>
                <a:spcPts val="3765"/>
              </a:lnSpc>
              <a:buFont typeface="Arial"/>
              <a:buChar char="•"/>
            </a:pPr>
            <a:r>
              <a:rPr lang="en-US" sz="2689" spc="59" dirty="0">
                <a:solidFill>
                  <a:srgbClr val="152540"/>
                </a:solidFill>
                <a:latin typeface="Glacial Indifference"/>
                <a:ea typeface="Glacial Indifference"/>
                <a:cs typeface="Glacial Indifference"/>
                <a:sym typeface="Glacial Indifference"/>
              </a:rPr>
              <a:t>Early detection of these high-cost outliers can help ACG intervene before a service fails. For example, a pre-dispatch check or automated message could confirm if the member still needs help.</a:t>
            </a:r>
          </a:p>
          <a:p>
            <a:pPr marL="580632" lvl="1" indent="-290316" algn="l">
              <a:lnSpc>
                <a:spcPts val="3765"/>
              </a:lnSpc>
              <a:buFont typeface="Arial"/>
              <a:buChar char="•"/>
            </a:pPr>
            <a:r>
              <a:rPr lang="en-US" sz="2689" spc="59" dirty="0">
                <a:solidFill>
                  <a:srgbClr val="152540"/>
                </a:solidFill>
                <a:latin typeface="Glacial Indifference"/>
                <a:ea typeface="Glacial Indifference"/>
                <a:cs typeface="Glacial Indifference"/>
                <a:sym typeface="Glacial Indifference"/>
              </a:rPr>
              <a:t>Cancellations were common but low-cost in places like Florida and Georgia, which suggests cancellations happened early in the process—these might be reduced through better self-service options.</a:t>
            </a:r>
          </a:p>
          <a:p>
            <a:pPr marL="580632" lvl="1" indent="-290316" algn="l">
              <a:lnSpc>
                <a:spcPts val="3765"/>
              </a:lnSpc>
              <a:buFont typeface="Arial"/>
              <a:buChar char="•"/>
            </a:pPr>
            <a:r>
              <a:rPr lang="en-US" sz="2689" spc="59" dirty="0">
                <a:solidFill>
                  <a:srgbClr val="152540"/>
                </a:solidFill>
                <a:latin typeface="Glacial Indifference"/>
                <a:ea typeface="Glacial Indifference"/>
                <a:cs typeface="Glacial Indifference"/>
                <a:sym typeface="Glacial Indifference"/>
              </a:rPr>
              <a:t>Older vehicles</a:t>
            </a:r>
            <a:r>
              <a:rPr lang="en-US" sz="2689" u="none" strike="noStrike" spc="59" dirty="0">
                <a:solidFill>
                  <a:srgbClr val="152540"/>
                </a:solidFill>
                <a:latin typeface="Glacial Indifference"/>
                <a:ea typeface="Glacial Indifference"/>
                <a:cs typeface="Glacial Indifference"/>
                <a:sym typeface="Glacial Indifference"/>
              </a:rPr>
              <a:t> (like model year 1960) were more likely to lead to complications and should trigger internal flags.</a:t>
            </a:r>
          </a:p>
          <a:p>
            <a:pPr algn="l">
              <a:lnSpc>
                <a:spcPts val="775"/>
              </a:lnSpc>
            </a:pPr>
            <a:endParaRPr lang="en-US" sz="2689" u="none" strike="noStrike" spc="59" dirty="0">
              <a:solidFill>
                <a:srgbClr val="152540"/>
              </a:solidFill>
              <a:latin typeface="Glacial Indifference"/>
              <a:ea typeface="Glacial Indifference"/>
              <a:cs typeface="Glacial Indifference"/>
              <a:sym typeface="Glacial Indifference"/>
            </a:endParaRPr>
          </a:p>
        </p:txBody>
      </p:sp>
      <p:sp>
        <p:nvSpPr>
          <p:cNvPr id="8" name="TextBox 8"/>
          <p:cNvSpPr txBox="1"/>
          <p:nvPr/>
        </p:nvSpPr>
        <p:spPr>
          <a:xfrm>
            <a:off x="2180526" y="1308808"/>
            <a:ext cx="17170176" cy="796867"/>
          </a:xfrm>
          <a:prstGeom prst="rect">
            <a:avLst/>
          </a:prstGeom>
        </p:spPr>
        <p:txBody>
          <a:bodyPr lIns="0" tIns="0" rIns="0" bIns="0" rtlCol="0" anchor="t">
            <a:spAutoFit/>
          </a:bodyPr>
          <a:lstStyle/>
          <a:p>
            <a:pPr algn="l">
              <a:lnSpc>
                <a:spcPts val="6478"/>
              </a:lnSpc>
            </a:pPr>
            <a:r>
              <a:rPr lang="en-US" sz="4627" b="1" spc="434">
                <a:solidFill>
                  <a:srgbClr val="152540"/>
                </a:solidFill>
                <a:latin typeface="Glacial Indifference Bold"/>
                <a:ea typeface="Glacial Indifference Bold"/>
                <a:cs typeface="Glacial Indifference Bold"/>
                <a:sym typeface="Glacial Indifference Bold"/>
              </a:rPr>
              <a:t> RECOMMENDATIONS BASED ON MODEL FINDINGS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539920" y="-673800"/>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TextBox 7"/>
          <p:cNvSpPr txBox="1"/>
          <p:nvPr/>
        </p:nvSpPr>
        <p:spPr>
          <a:xfrm>
            <a:off x="401199" y="3515400"/>
            <a:ext cx="18045673" cy="4982343"/>
          </a:xfrm>
          <a:prstGeom prst="rect">
            <a:avLst/>
          </a:prstGeom>
        </p:spPr>
        <p:txBody>
          <a:bodyPr lIns="0" tIns="0" rIns="0" bIns="0" rtlCol="0" anchor="t">
            <a:spAutoFit/>
          </a:bodyPr>
          <a:lstStyle/>
          <a:p>
            <a:pPr algn="l">
              <a:lnSpc>
                <a:spcPts val="4185"/>
              </a:lnSpc>
            </a:pPr>
            <a:r>
              <a:rPr lang="en-US" sz="2989" spc="65">
                <a:solidFill>
                  <a:srgbClr val="152540"/>
                </a:solidFill>
                <a:latin typeface="Glacial Indifference"/>
                <a:ea typeface="Glacial Indifference"/>
                <a:cs typeface="Glacial Indifference"/>
                <a:sym typeface="Glacial Indifference"/>
              </a:rPr>
              <a:t>For Contact Center Prediction (Objective 2):</a:t>
            </a:r>
          </a:p>
          <a:p>
            <a:pPr marL="472686" lvl="1" indent="-236343" algn="l">
              <a:lnSpc>
                <a:spcPts val="3065"/>
              </a:lnSpc>
              <a:buFont typeface="Arial"/>
              <a:buChar char="•"/>
            </a:pPr>
            <a:r>
              <a:rPr lang="en-US" sz="2189" spc="48">
                <a:solidFill>
                  <a:srgbClr val="152540"/>
                </a:solidFill>
                <a:latin typeface="Glacial Indifference"/>
                <a:ea typeface="Glacial Indifference"/>
                <a:cs typeface="Glacial Indifference"/>
                <a:sym typeface="Glacial Indifference"/>
              </a:rPr>
              <a:t>ERS Online still handles many simple services like jump starts and lockouts, even though these are better suited for automation.</a:t>
            </a:r>
          </a:p>
          <a:p>
            <a:pPr marL="472686" lvl="1" indent="-236343" algn="l">
              <a:lnSpc>
                <a:spcPts val="3065"/>
              </a:lnSpc>
              <a:buFont typeface="Arial"/>
              <a:buChar char="•"/>
            </a:pPr>
            <a:r>
              <a:rPr lang="en-US" sz="2189" spc="48">
                <a:solidFill>
                  <a:srgbClr val="152540"/>
                </a:solidFill>
                <a:latin typeface="Glacial Indifference"/>
                <a:ea typeface="Glacial Indifference"/>
                <a:cs typeface="Glacial Indifference"/>
                <a:sym typeface="Glacial Indifference"/>
              </a:rPr>
              <a:t>The model confirms that trouble type and request source are strong signals of the right contact center.</a:t>
            </a:r>
          </a:p>
          <a:p>
            <a:pPr marL="472686" lvl="1" indent="-236343" algn="l">
              <a:lnSpc>
                <a:spcPts val="3065"/>
              </a:lnSpc>
              <a:buFont typeface="Arial"/>
              <a:buChar char="•"/>
            </a:pPr>
            <a:r>
              <a:rPr lang="en-US" sz="2189" spc="48">
                <a:solidFill>
                  <a:srgbClr val="152540"/>
                </a:solidFill>
                <a:latin typeface="Glacial Indifference"/>
                <a:ea typeface="Glacial Indifference"/>
                <a:cs typeface="Glacial Indifference"/>
                <a:sym typeface="Glacial Indifference"/>
              </a:rPr>
              <a:t>Services like RV Tow or Extended Tow should continue to go to ERS Online. But routine issues should be redirected to AAA Mobile App or Smart Action to ease the load on agents.</a:t>
            </a:r>
          </a:p>
          <a:p>
            <a:pPr marL="472686" lvl="1" indent="-236343" algn="l">
              <a:lnSpc>
                <a:spcPts val="3065"/>
              </a:lnSpc>
              <a:buFont typeface="Arial"/>
              <a:buChar char="•"/>
            </a:pPr>
            <a:r>
              <a:rPr lang="en-US" sz="2189" spc="48">
                <a:solidFill>
                  <a:srgbClr val="152540"/>
                </a:solidFill>
                <a:latin typeface="Glacial Indifference"/>
                <a:ea typeface="Glacial Indifference"/>
                <a:cs typeface="Glacial Indifference"/>
                <a:sym typeface="Glacial Indifference"/>
              </a:rPr>
              <a:t>Certain regions, like Michigan, showed high costs for common services. Routing logic should take this into account to optimize performance.</a:t>
            </a:r>
          </a:p>
          <a:p>
            <a:pPr algn="l">
              <a:lnSpc>
                <a:spcPts val="4185"/>
              </a:lnSpc>
            </a:pPr>
            <a:r>
              <a:rPr lang="en-US" sz="2989" spc="65">
                <a:solidFill>
                  <a:srgbClr val="152540"/>
                </a:solidFill>
                <a:latin typeface="Glacial Indifference"/>
                <a:ea typeface="Glacial Indifference"/>
                <a:cs typeface="Glacial Indifference"/>
                <a:sym typeface="Glacial Indifference"/>
              </a:rPr>
              <a:t>Overall Suggestions:</a:t>
            </a:r>
          </a:p>
          <a:p>
            <a:pPr marL="472686" lvl="1" indent="-236343" algn="l">
              <a:lnSpc>
                <a:spcPts val="3065"/>
              </a:lnSpc>
              <a:buFont typeface="Arial"/>
              <a:buChar char="•"/>
            </a:pPr>
            <a:r>
              <a:rPr lang="en-US" sz="2189" spc="48">
                <a:solidFill>
                  <a:srgbClr val="152540"/>
                </a:solidFill>
                <a:latin typeface="Glacial Indifference"/>
                <a:ea typeface="Glacial Indifference"/>
                <a:cs typeface="Glacial Indifference"/>
                <a:sym typeface="Glacial Indifference"/>
              </a:rPr>
              <a:t>Use the model’s predictions in real time to alert dispatch or suggest digital alternatives.</a:t>
            </a:r>
          </a:p>
          <a:p>
            <a:pPr marL="472686" lvl="1" indent="-236343" algn="l">
              <a:lnSpc>
                <a:spcPts val="3065"/>
              </a:lnSpc>
              <a:buFont typeface="Arial"/>
              <a:buChar char="•"/>
            </a:pPr>
            <a:r>
              <a:rPr lang="en-US" sz="2189" spc="48">
                <a:solidFill>
                  <a:srgbClr val="152540"/>
                </a:solidFill>
                <a:latin typeface="Glacial Indifference"/>
                <a:ea typeface="Glacial Indifference"/>
                <a:cs typeface="Glacial Indifference"/>
                <a:sym typeface="Glacial Indifference"/>
              </a:rPr>
              <a:t>Retrain the models regularly with fresh data to keep them accurate and relevant.</a:t>
            </a:r>
          </a:p>
          <a:p>
            <a:pPr marL="472686" lvl="1" indent="-236343" algn="l">
              <a:lnSpc>
                <a:spcPts val="3065"/>
              </a:lnSpc>
              <a:buFont typeface="Arial"/>
              <a:buChar char="•"/>
            </a:pPr>
            <a:r>
              <a:rPr lang="en-US" sz="2189" spc="48">
                <a:solidFill>
                  <a:srgbClr val="152540"/>
                </a:solidFill>
                <a:latin typeface="Glacial Indifference"/>
                <a:ea typeface="Glacial Indifference"/>
                <a:cs typeface="Glacial Indifference"/>
                <a:sym typeface="Glacial Indifference"/>
              </a:rPr>
              <a:t>Use dashboards not just to review performance, but to guide weekly or monthly decision-making at a regional level.</a:t>
            </a:r>
          </a:p>
          <a:p>
            <a:pPr marL="472686" lvl="1" indent="-236343" algn="l">
              <a:lnSpc>
                <a:spcPts val="3065"/>
              </a:lnSpc>
              <a:buFont typeface="Arial"/>
              <a:buChar char="•"/>
            </a:pPr>
            <a:r>
              <a:rPr lang="en-US" sz="2189" spc="48">
                <a:solidFill>
                  <a:srgbClr val="152540"/>
                </a:solidFill>
                <a:latin typeface="Glacial Indifference"/>
                <a:ea typeface="Glacial Indifference"/>
                <a:cs typeface="Glacial Indifference"/>
                <a:sym typeface="Glacial Indifference"/>
              </a:rPr>
              <a:t>The goal is not only to reduce live calls, but to get the right service to the right customer at the right time—with less effort and more impact</a:t>
            </a:r>
          </a:p>
          <a:p>
            <a:pPr algn="l">
              <a:lnSpc>
                <a:spcPts val="3065"/>
              </a:lnSpc>
            </a:pPr>
            <a:endParaRPr lang="en-US" sz="2189" spc="48">
              <a:solidFill>
                <a:srgbClr val="152540"/>
              </a:solidFill>
              <a:latin typeface="Glacial Indifference"/>
              <a:ea typeface="Glacial Indifference"/>
              <a:cs typeface="Glacial Indifference"/>
              <a:sym typeface="Glacial Indifference"/>
            </a:endParaRPr>
          </a:p>
          <a:p>
            <a:pPr algn="l">
              <a:lnSpc>
                <a:spcPts val="104"/>
              </a:lnSpc>
            </a:pPr>
            <a:r>
              <a:rPr lang="en-US" sz="100" spc="1">
                <a:solidFill>
                  <a:srgbClr val="152540"/>
                </a:solidFill>
                <a:latin typeface="Glacial Indifference"/>
                <a:ea typeface="Glacial Indifference"/>
                <a:cs typeface="Glacial Indifference"/>
                <a:sym typeface="Glacial Indifference"/>
              </a:rPr>
              <a:t>The</a:t>
            </a:r>
            <a:r>
              <a:rPr lang="en-US" sz="100" u="none" strike="noStrike" spc="1">
                <a:solidFill>
                  <a:srgbClr val="152540"/>
                </a:solidFill>
                <a:latin typeface="Glacial Indifference"/>
                <a:ea typeface="Glacial Indifference"/>
                <a:cs typeface="Glacial Indifference"/>
                <a:sym typeface="Glacial Indifference"/>
              </a:rPr>
              <a:t> goal is not only to reduce live calls, but to get the right service to the right customer at the right time—with less effort and more impact</a:t>
            </a:r>
          </a:p>
        </p:txBody>
      </p:sp>
      <p:sp>
        <p:nvSpPr>
          <p:cNvPr id="8" name="TextBox 8"/>
          <p:cNvSpPr txBox="1"/>
          <p:nvPr/>
        </p:nvSpPr>
        <p:spPr>
          <a:xfrm>
            <a:off x="2180526" y="1308808"/>
            <a:ext cx="17170176" cy="796867"/>
          </a:xfrm>
          <a:prstGeom prst="rect">
            <a:avLst/>
          </a:prstGeom>
        </p:spPr>
        <p:txBody>
          <a:bodyPr lIns="0" tIns="0" rIns="0" bIns="0" rtlCol="0" anchor="t">
            <a:spAutoFit/>
          </a:bodyPr>
          <a:lstStyle/>
          <a:p>
            <a:pPr algn="l">
              <a:lnSpc>
                <a:spcPts val="6478"/>
              </a:lnSpc>
            </a:pPr>
            <a:r>
              <a:rPr lang="en-US" sz="4627" b="1" spc="434">
                <a:solidFill>
                  <a:srgbClr val="152540"/>
                </a:solidFill>
                <a:latin typeface="Glacial Indifference Bold"/>
                <a:ea typeface="Glacial Indifference Bold"/>
                <a:cs typeface="Glacial Indifference Bold"/>
                <a:sym typeface="Glacial Indifference Bold"/>
              </a:rPr>
              <a:t> RECOMMENDATIONS BASED ON MODEL FINDINGS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539920" y="-673800"/>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TextBox 7"/>
          <p:cNvSpPr txBox="1"/>
          <p:nvPr/>
        </p:nvSpPr>
        <p:spPr>
          <a:xfrm>
            <a:off x="401199" y="3515400"/>
            <a:ext cx="18045673" cy="2337886"/>
          </a:xfrm>
          <a:prstGeom prst="rect">
            <a:avLst/>
          </a:prstGeom>
        </p:spPr>
        <p:txBody>
          <a:bodyPr lIns="0" tIns="0" rIns="0" bIns="0" rtlCol="0" anchor="t">
            <a:spAutoFit/>
          </a:bodyPr>
          <a:lstStyle/>
          <a:p>
            <a:pPr marL="559046" lvl="1" indent="-279523" algn="l">
              <a:lnSpc>
                <a:spcPts val="3625"/>
              </a:lnSpc>
              <a:buFont typeface="Arial"/>
              <a:buChar char="•"/>
            </a:pPr>
            <a:r>
              <a:rPr lang="en-US" sz="2589" spc="56">
                <a:solidFill>
                  <a:srgbClr val="152540"/>
                </a:solidFill>
                <a:latin typeface="Glacial Indifference"/>
                <a:ea typeface="Glacial Indifference"/>
                <a:cs typeface="Glacial Indifference"/>
                <a:sym typeface="Glacial Indifference"/>
              </a:rPr>
              <a:t>Data preparation and SMOTE balancing improved predictions</a:t>
            </a:r>
          </a:p>
          <a:p>
            <a:pPr marL="559046" lvl="1" indent="-279523" algn="l">
              <a:lnSpc>
                <a:spcPts val="3625"/>
              </a:lnSpc>
              <a:buFont typeface="Arial"/>
              <a:buChar char="•"/>
            </a:pPr>
            <a:r>
              <a:rPr lang="en-US" sz="2589" spc="56">
                <a:solidFill>
                  <a:srgbClr val="152540"/>
                </a:solidFill>
                <a:latin typeface="Glacial Indifference"/>
                <a:ea typeface="Glacial Indifference"/>
                <a:cs typeface="Glacial Indifference"/>
                <a:sym typeface="Glacial Indifference"/>
              </a:rPr>
              <a:t>Random Forest worked best for complex classifications</a:t>
            </a:r>
          </a:p>
          <a:p>
            <a:pPr marL="559046" lvl="1" indent="-279523" algn="l">
              <a:lnSpc>
                <a:spcPts val="3625"/>
              </a:lnSpc>
              <a:buFont typeface="Arial"/>
              <a:buChar char="•"/>
            </a:pPr>
            <a:r>
              <a:rPr lang="en-US" sz="2589" spc="56">
                <a:solidFill>
                  <a:srgbClr val="152540"/>
                </a:solidFill>
                <a:latin typeface="Glacial Indifference"/>
                <a:ea typeface="Glacial Indifference"/>
                <a:cs typeface="Glacial Indifference"/>
                <a:sym typeface="Glacial Indifference"/>
              </a:rPr>
              <a:t>Logistic Regression gave clear insight into how features affect outcomes</a:t>
            </a:r>
          </a:p>
          <a:p>
            <a:pPr marL="559046" lvl="1" indent="-279523" algn="l">
              <a:lnSpc>
                <a:spcPts val="3625"/>
              </a:lnSpc>
              <a:buFont typeface="Arial"/>
              <a:buChar char="•"/>
            </a:pPr>
            <a:r>
              <a:rPr lang="en-US" sz="2589" spc="56">
                <a:solidFill>
                  <a:srgbClr val="152540"/>
                </a:solidFill>
                <a:latin typeface="Glacial Indifference"/>
                <a:ea typeface="Glacial Indifference"/>
                <a:cs typeface="Glacial Indifference"/>
                <a:sym typeface="Glacial Indifference"/>
              </a:rPr>
              <a:t>Feature importance showed that request source, issue type, and cost are key drivers</a:t>
            </a:r>
          </a:p>
          <a:p>
            <a:pPr marL="559046" lvl="1" indent="-279523" algn="l">
              <a:lnSpc>
                <a:spcPts val="3625"/>
              </a:lnSpc>
              <a:buFont typeface="Arial"/>
              <a:buChar char="•"/>
            </a:pPr>
            <a:r>
              <a:rPr lang="en-US" sz="2589" spc="56">
                <a:solidFill>
                  <a:srgbClr val="152540"/>
                </a:solidFill>
                <a:latin typeface="Glacial Indifference"/>
                <a:ea typeface="Glacial Indifference"/>
                <a:cs typeface="Glacial Indifference"/>
                <a:sym typeface="Glacial Indifference"/>
              </a:rPr>
              <a:t>Power BI helped</a:t>
            </a:r>
            <a:r>
              <a:rPr lang="en-US" sz="2589" u="none" strike="noStrike" spc="56">
                <a:solidFill>
                  <a:srgbClr val="152540"/>
                </a:solidFill>
                <a:latin typeface="Glacial Indifference"/>
                <a:ea typeface="Glacial Indifference"/>
                <a:cs typeface="Glacial Indifference"/>
                <a:sym typeface="Glacial Indifference"/>
              </a:rPr>
              <a:t> turn results into decisions</a:t>
            </a:r>
          </a:p>
          <a:p>
            <a:pPr algn="l">
              <a:lnSpc>
                <a:spcPts val="104"/>
              </a:lnSpc>
            </a:pPr>
            <a:endParaRPr lang="en-US" sz="2589" u="none" strike="noStrike" spc="56">
              <a:solidFill>
                <a:srgbClr val="152540"/>
              </a:solidFill>
              <a:latin typeface="Glacial Indifference"/>
              <a:ea typeface="Glacial Indifference"/>
              <a:cs typeface="Glacial Indifference"/>
              <a:sym typeface="Glacial Indifference"/>
            </a:endParaRPr>
          </a:p>
        </p:txBody>
      </p:sp>
      <p:sp>
        <p:nvSpPr>
          <p:cNvPr id="8" name="TextBox 8"/>
          <p:cNvSpPr txBox="1"/>
          <p:nvPr/>
        </p:nvSpPr>
        <p:spPr>
          <a:xfrm>
            <a:off x="2180526" y="1308808"/>
            <a:ext cx="17170176" cy="796867"/>
          </a:xfrm>
          <a:prstGeom prst="rect">
            <a:avLst/>
          </a:prstGeom>
        </p:spPr>
        <p:txBody>
          <a:bodyPr lIns="0" tIns="0" rIns="0" bIns="0" rtlCol="0" anchor="t">
            <a:spAutoFit/>
          </a:bodyPr>
          <a:lstStyle/>
          <a:p>
            <a:pPr algn="l">
              <a:lnSpc>
                <a:spcPts val="6478"/>
              </a:lnSpc>
            </a:pPr>
            <a:r>
              <a:rPr lang="en-US" sz="4627" b="1" spc="434">
                <a:solidFill>
                  <a:srgbClr val="152540"/>
                </a:solidFill>
                <a:latin typeface="Glacial Indifference Bold"/>
                <a:ea typeface="Glacial Indifference Bold"/>
                <a:cs typeface="Glacial Indifference Bold"/>
                <a:sym typeface="Glacial Indifference Bold"/>
              </a:rPr>
              <a:t>KEY TAKEAWAYS &amp; LESSONS LEARNED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539920" y="-673800"/>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TextBox 7"/>
          <p:cNvSpPr txBox="1"/>
          <p:nvPr/>
        </p:nvSpPr>
        <p:spPr>
          <a:xfrm>
            <a:off x="401199" y="3515400"/>
            <a:ext cx="12266683" cy="3258636"/>
          </a:xfrm>
          <a:prstGeom prst="rect">
            <a:avLst/>
          </a:prstGeom>
        </p:spPr>
        <p:txBody>
          <a:bodyPr lIns="0" tIns="0" rIns="0" bIns="0" rtlCol="0" anchor="t">
            <a:spAutoFit/>
          </a:bodyPr>
          <a:lstStyle/>
          <a:p>
            <a:pPr marL="559046" lvl="1" indent="-279523" algn="l">
              <a:lnSpc>
                <a:spcPts val="3625"/>
              </a:lnSpc>
              <a:buFont typeface="Arial"/>
              <a:buChar char="•"/>
            </a:pPr>
            <a:r>
              <a:rPr lang="en-US" sz="2589" spc="56">
                <a:solidFill>
                  <a:srgbClr val="152540"/>
                </a:solidFill>
                <a:latin typeface="Glacial Indifference"/>
                <a:ea typeface="Glacial Indifference"/>
                <a:cs typeface="Glacial Indifference"/>
                <a:sym typeface="Glacial Indifference"/>
              </a:rPr>
              <a:t>P-values not useful in Objective 1 due to uneven data</a:t>
            </a:r>
          </a:p>
          <a:p>
            <a:pPr marL="559046" lvl="1" indent="-279523" algn="l">
              <a:lnSpc>
                <a:spcPts val="3625"/>
              </a:lnSpc>
              <a:buFont typeface="Arial"/>
              <a:buChar char="•"/>
            </a:pPr>
            <a:r>
              <a:rPr lang="en-US" sz="2589" spc="56">
                <a:solidFill>
                  <a:srgbClr val="152540"/>
                </a:solidFill>
                <a:latin typeface="Glacial Indifference"/>
                <a:ea typeface="Glacial Indifference"/>
                <a:cs typeface="Glacial Indifference"/>
                <a:sym typeface="Glacial Indifference"/>
              </a:rPr>
              <a:t>Data only covered request details, not external factors like weather or provider load</a:t>
            </a:r>
          </a:p>
          <a:p>
            <a:pPr algn="l">
              <a:lnSpc>
                <a:spcPts val="3625"/>
              </a:lnSpc>
            </a:pPr>
            <a:r>
              <a:rPr lang="en-US" sz="2589" spc="56">
                <a:solidFill>
                  <a:srgbClr val="152540"/>
                </a:solidFill>
                <a:latin typeface="Glacial Indifference"/>
                <a:ea typeface="Glacial Indifference"/>
                <a:cs typeface="Glacial Indifference"/>
                <a:sym typeface="Glacial Indifference"/>
              </a:rPr>
              <a:t>Future plans:</a:t>
            </a:r>
          </a:p>
          <a:p>
            <a:pPr marL="559046" lvl="1" indent="-279523" algn="l">
              <a:lnSpc>
                <a:spcPts val="3625"/>
              </a:lnSpc>
              <a:buFont typeface="Arial"/>
              <a:buChar char="•"/>
            </a:pPr>
            <a:r>
              <a:rPr lang="en-US" sz="2589" spc="56">
                <a:solidFill>
                  <a:srgbClr val="152540"/>
                </a:solidFill>
                <a:latin typeface="Glacial Indifference"/>
                <a:ea typeface="Glacial Indifference"/>
                <a:cs typeface="Glacial Indifference"/>
                <a:sym typeface="Glacial Indifference"/>
              </a:rPr>
              <a:t>Add live dashboard integration</a:t>
            </a:r>
          </a:p>
          <a:p>
            <a:pPr marL="559046" lvl="1" indent="-279523" algn="l">
              <a:lnSpc>
                <a:spcPts val="3625"/>
              </a:lnSpc>
              <a:buFont typeface="Arial"/>
              <a:buChar char="•"/>
            </a:pPr>
            <a:r>
              <a:rPr lang="en-US" sz="2589" spc="56">
                <a:solidFill>
                  <a:srgbClr val="152540"/>
                </a:solidFill>
                <a:latin typeface="Glacial Indifference"/>
                <a:ea typeface="Glacial Indifference"/>
                <a:cs typeface="Glacial Indifference"/>
                <a:sym typeface="Glacial Indifference"/>
              </a:rPr>
              <a:t>Bring in more context (e.g., time of day, past provider reliability)</a:t>
            </a:r>
          </a:p>
          <a:p>
            <a:pPr marL="559046" lvl="1" indent="-279523" algn="l">
              <a:lnSpc>
                <a:spcPts val="3625"/>
              </a:lnSpc>
              <a:buFont typeface="Arial"/>
              <a:buChar char="•"/>
            </a:pPr>
            <a:r>
              <a:rPr lang="en-US" sz="2589" spc="56">
                <a:solidFill>
                  <a:srgbClr val="152540"/>
                </a:solidFill>
                <a:latin typeface="Glacial Indifference"/>
                <a:ea typeface="Glacial Indifference"/>
                <a:cs typeface="Glacial Indifference"/>
                <a:sym typeface="Glacial Indifference"/>
              </a:rPr>
              <a:t>Try ensemble methods</a:t>
            </a:r>
            <a:r>
              <a:rPr lang="en-US" sz="2589" u="none" strike="noStrike" spc="56">
                <a:solidFill>
                  <a:srgbClr val="152540"/>
                </a:solidFill>
                <a:latin typeface="Glacial Indifference"/>
                <a:ea typeface="Glacial Indifference"/>
                <a:cs typeface="Glacial Indifference"/>
                <a:sym typeface="Glacial Indifference"/>
              </a:rPr>
              <a:t> for rare event prediction</a:t>
            </a:r>
          </a:p>
          <a:p>
            <a:pPr algn="l">
              <a:lnSpc>
                <a:spcPts val="104"/>
              </a:lnSpc>
            </a:pPr>
            <a:endParaRPr lang="en-US" sz="2589" u="none" strike="noStrike" spc="56">
              <a:solidFill>
                <a:srgbClr val="152540"/>
              </a:solidFill>
              <a:latin typeface="Glacial Indifference"/>
              <a:ea typeface="Glacial Indifference"/>
              <a:cs typeface="Glacial Indifference"/>
              <a:sym typeface="Glacial Indifference"/>
            </a:endParaRPr>
          </a:p>
        </p:txBody>
      </p:sp>
      <p:sp>
        <p:nvSpPr>
          <p:cNvPr id="8" name="TextBox 8"/>
          <p:cNvSpPr txBox="1"/>
          <p:nvPr/>
        </p:nvSpPr>
        <p:spPr>
          <a:xfrm>
            <a:off x="4265729" y="1705990"/>
            <a:ext cx="10020910" cy="796867"/>
          </a:xfrm>
          <a:prstGeom prst="rect">
            <a:avLst/>
          </a:prstGeom>
        </p:spPr>
        <p:txBody>
          <a:bodyPr lIns="0" tIns="0" rIns="0" bIns="0" rtlCol="0" anchor="t">
            <a:spAutoFit/>
          </a:bodyPr>
          <a:lstStyle/>
          <a:p>
            <a:pPr algn="l">
              <a:lnSpc>
                <a:spcPts val="6478"/>
              </a:lnSpc>
            </a:pPr>
            <a:r>
              <a:rPr lang="en-US" sz="4627" b="1" spc="434">
                <a:solidFill>
                  <a:srgbClr val="152540"/>
                </a:solidFill>
                <a:latin typeface="Glacial Indifference Bold"/>
                <a:ea typeface="Glacial Indifference Bold"/>
                <a:cs typeface="Glacial Indifference Bold"/>
                <a:sym typeface="Glacial Indifference Bold"/>
              </a:rPr>
              <a:t>LIMITATIONS &amp; FUTURE WORK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TextBox 2"/>
          <p:cNvSpPr txBox="1"/>
          <p:nvPr/>
        </p:nvSpPr>
        <p:spPr>
          <a:xfrm>
            <a:off x="2616802" y="1452021"/>
            <a:ext cx="13054396" cy="1252164"/>
          </a:xfrm>
          <a:prstGeom prst="rect">
            <a:avLst/>
          </a:prstGeom>
        </p:spPr>
        <p:txBody>
          <a:bodyPr lIns="0" tIns="0" rIns="0" bIns="0" rtlCol="0" anchor="t">
            <a:spAutoFit/>
          </a:bodyPr>
          <a:lstStyle/>
          <a:p>
            <a:pPr algn="ctr">
              <a:lnSpc>
                <a:spcPts val="10258"/>
              </a:lnSpc>
            </a:pPr>
            <a:r>
              <a:rPr lang="en-US" sz="7327" b="1" spc="688">
                <a:solidFill>
                  <a:srgbClr val="152540"/>
                </a:solidFill>
                <a:latin typeface="Glacial Indifference Bold"/>
                <a:ea typeface="Glacial Indifference Bold"/>
                <a:cs typeface="Glacial Indifference Bold"/>
                <a:sym typeface="Glacial Indifference Bold"/>
              </a:rPr>
              <a:t>Slide 17: Thank You</a:t>
            </a:r>
          </a:p>
        </p:txBody>
      </p:sp>
      <p:sp>
        <p:nvSpPr>
          <p:cNvPr id="3" name="TextBox 3"/>
          <p:cNvSpPr txBox="1"/>
          <p:nvPr/>
        </p:nvSpPr>
        <p:spPr>
          <a:xfrm>
            <a:off x="2616802" y="4484081"/>
            <a:ext cx="13054396" cy="3051753"/>
          </a:xfrm>
          <a:prstGeom prst="rect">
            <a:avLst/>
          </a:prstGeom>
        </p:spPr>
        <p:txBody>
          <a:bodyPr lIns="0" tIns="0" rIns="0" bIns="0" rtlCol="0" anchor="t">
            <a:spAutoFit/>
          </a:bodyPr>
          <a:lstStyle/>
          <a:p>
            <a:pPr algn="ctr">
              <a:lnSpc>
                <a:spcPts val="7178"/>
              </a:lnSpc>
            </a:pPr>
            <a:r>
              <a:rPr lang="en-US" sz="5127" b="1" spc="481">
                <a:solidFill>
                  <a:srgbClr val="152540"/>
                </a:solidFill>
                <a:latin typeface="Glacial Indifference Bold"/>
                <a:ea typeface="Glacial Indifference Bold"/>
                <a:cs typeface="Glacial Indifference Bold"/>
                <a:sym typeface="Glacial Indifference Bold"/>
              </a:rPr>
              <a:t>Q&amp;A</a:t>
            </a:r>
          </a:p>
          <a:p>
            <a:pPr algn="ctr">
              <a:lnSpc>
                <a:spcPts val="7178"/>
              </a:lnSpc>
            </a:pPr>
            <a:r>
              <a:rPr lang="en-US" sz="5127" b="1" spc="481">
                <a:solidFill>
                  <a:srgbClr val="152540"/>
                </a:solidFill>
                <a:latin typeface="Glacial Indifference Bold"/>
                <a:ea typeface="Glacial Indifference Bold"/>
                <a:cs typeface="Glacial Indifference Bold"/>
                <a:sym typeface="Glacial Indifference Bold"/>
              </a:rPr>
              <a:t>Contact: anuanand@oakland.edu</a:t>
            </a:r>
          </a:p>
          <a:p>
            <a:pPr algn="ctr">
              <a:lnSpc>
                <a:spcPts val="10258"/>
              </a:lnSpc>
            </a:pPr>
            <a:endParaRPr lang="en-US" sz="5127" b="1" spc="481">
              <a:solidFill>
                <a:srgbClr val="152540"/>
              </a:solidFill>
              <a:latin typeface="Glacial Indifference Bold"/>
              <a:ea typeface="Glacial Indifference Bold"/>
              <a:cs typeface="Glacial Indifference Bold"/>
              <a:sym typeface="Glacial Indifference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a:off x="10801515" y="0"/>
            <a:ext cx="7486485" cy="10287000"/>
          </a:xfrm>
          <a:custGeom>
            <a:avLst/>
            <a:gdLst/>
            <a:ahLst/>
            <a:cxnLst/>
            <a:rect l="l" t="t" r="r" b="b"/>
            <a:pathLst>
              <a:path w="7486485" h="10287000">
                <a:moveTo>
                  <a:pt x="0" y="0"/>
                </a:moveTo>
                <a:lnTo>
                  <a:pt x="7486485" y="0"/>
                </a:lnTo>
                <a:lnTo>
                  <a:pt x="7486485" y="10287000"/>
                </a:lnTo>
                <a:lnTo>
                  <a:pt x="0" y="10287000"/>
                </a:lnTo>
                <a:lnTo>
                  <a:pt x="0" y="0"/>
                </a:lnTo>
                <a:close/>
              </a:path>
            </a:pathLst>
          </a:custGeom>
          <a:blipFill>
            <a:blip r:embed="rId3"/>
            <a:stretch>
              <a:fillRect t="-4513" b="-4513"/>
            </a:stretch>
          </a:blipFill>
        </p:spPr>
      </p:sp>
      <p:sp>
        <p:nvSpPr>
          <p:cNvPr id="3" name="Freeform 3"/>
          <p:cNvSpPr/>
          <p:nvPr/>
        </p:nvSpPr>
        <p:spPr>
          <a:xfrm rot="-445925">
            <a:off x="3301611" y="-570803"/>
            <a:ext cx="9798172" cy="13143890"/>
          </a:xfrm>
          <a:custGeom>
            <a:avLst/>
            <a:gdLst/>
            <a:ahLst/>
            <a:cxnLst/>
            <a:rect l="l" t="t" r="r" b="b"/>
            <a:pathLst>
              <a:path w="9798172" h="13143890">
                <a:moveTo>
                  <a:pt x="0" y="0"/>
                </a:moveTo>
                <a:lnTo>
                  <a:pt x="9798172" y="0"/>
                </a:lnTo>
                <a:lnTo>
                  <a:pt x="9798172" y="13143889"/>
                </a:lnTo>
                <a:lnTo>
                  <a:pt x="0" y="1314388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8" name="TextBox 8"/>
          <p:cNvSpPr txBox="1"/>
          <p:nvPr/>
        </p:nvSpPr>
        <p:spPr>
          <a:xfrm>
            <a:off x="780603" y="3336671"/>
            <a:ext cx="10469739" cy="4764702"/>
          </a:xfrm>
          <a:prstGeom prst="rect">
            <a:avLst/>
          </a:prstGeom>
        </p:spPr>
        <p:txBody>
          <a:bodyPr lIns="0" tIns="0" rIns="0" bIns="0" rtlCol="0" anchor="t">
            <a:spAutoFit/>
          </a:bodyPr>
          <a:lstStyle/>
          <a:p>
            <a:pPr marL="646512" lvl="1" indent="-323256" algn="l">
              <a:lnSpc>
                <a:spcPts val="4192"/>
              </a:lnSpc>
              <a:buFont typeface="Arial"/>
              <a:buChar char="•"/>
            </a:pPr>
            <a:r>
              <a:rPr lang="en-US" sz="2994" spc="65">
                <a:solidFill>
                  <a:srgbClr val="152540"/>
                </a:solidFill>
                <a:latin typeface="Glacial Indifference"/>
                <a:ea typeface="Glacial Indifference"/>
                <a:cs typeface="Glacial Indifference"/>
                <a:sym typeface="Glacial Indifference"/>
              </a:rPr>
              <a:t>ACG handl</a:t>
            </a:r>
            <a:r>
              <a:rPr lang="en-US" sz="2994" u="none" strike="noStrike" spc="65">
                <a:solidFill>
                  <a:srgbClr val="152540"/>
                </a:solidFill>
                <a:latin typeface="Glacial Indifference"/>
                <a:ea typeface="Glacial Indifference"/>
                <a:cs typeface="Glacial Indifference"/>
                <a:sym typeface="Glacial Indifference"/>
              </a:rPr>
              <a:t>es many service requests daily. A large number of these result in live calls.</a:t>
            </a:r>
          </a:p>
          <a:p>
            <a:pPr marL="646512"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Live calls are helpful but expensive and time-consuming.</a:t>
            </a:r>
          </a:p>
          <a:p>
            <a:pPr marL="646512"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Objectives:</a:t>
            </a:r>
          </a:p>
          <a:p>
            <a:pPr marL="1293024" lvl="2" indent="-431008" algn="l">
              <a:lnSpc>
                <a:spcPts val="4192"/>
              </a:lnSpc>
              <a:buAutoNum type="alphaLcPeriod"/>
            </a:pPr>
            <a:r>
              <a:rPr lang="en-US" sz="2994" u="none" strike="noStrike" spc="65">
                <a:solidFill>
                  <a:srgbClr val="152540"/>
                </a:solidFill>
                <a:latin typeface="Glacial Indifference"/>
                <a:ea typeface="Glacial Indifference"/>
                <a:cs typeface="Glacial Indifference"/>
                <a:sym typeface="Glacial Indifference"/>
              </a:rPr>
              <a:t>Predict the outcome of a service request: successful, canceled, at-risk, or needing follow-up</a:t>
            </a:r>
          </a:p>
          <a:p>
            <a:pPr marL="1293024" lvl="2" indent="-431008" algn="l">
              <a:lnSpc>
                <a:spcPts val="4192"/>
              </a:lnSpc>
              <a:buAutoNum type="alphaLcPeriod"/>
            </a:pPr>
            <a:r>
              <a:rPr lang="en-US" sz="2994" u="none" strike="noStrike" spc="65">
                <a:solidFill>
                  <a:srgbClr val="152540"/>
                </a:solidFill>
                <a:latin typeface="Glacial Indifference"/>
                <a:ea typeface="Glacial Indifference"/>
                <a:cs typeface="Glacial Indifference"/>
                <a:sym typeface="Glacial Indifference"/>
              </a:rPr>
              <a:t>Predict which contact center (ERS Online, AAA App, Smart Action) will handle the request</a:t>
            </a:r>
          </a:p>
          <a:p>
            <a:pPr algn="l">
              <a:lnSpc>
                <a:spcPts val="4192"/>
              </a:lnSpc>
            </a:pPr>
            <a:endParaRPr lang="en-US" sz="2994" u="none" strike="noStrike" spc="65">
              <a:solidFill>
                <a:srgbClr val="152540"/>
              </a:solidFill>
              <a:latin typeface="Glacial Indifference"/>
              <a:ea typeface="Glacial Indifference"/>
              <a:cs typeface="Glacial Indifference"/>
              <a:sym typeface="Glacial Indifference"/>
            </a:endParaRPr>
          </a:p>
        </p:txBody>
      </p:sp>
      <p:sp>
        <p:nvSpPr>
          <p:cNvPr id="9" name="TextBox 9"/>
          <p:cNvSpPr txBox="1"/>
          <p:nvPr/>
        </p:nvSpPr>
        <p:spPr>
          <a:xfrm>
            <a:off x="1149578" y="1878482"/>
            <a:ext cx="11845619" cy="1169613"/>
          </a:xfrm>
          <a:prstGeom prst="rect">
            <a:avLst/>
          </a:prstGeom>
        </p:spPr>
        <p:txBody>
          <a:bodyPr lIns="0" tIns="0" rIns="0" bIns="0" rtlCol="0" anchor="t">
            <a:spAutoFit/>
          </a:bodyPr>
          <a:lstStyle/>
          <a:p>
            <a:pPr algn="l">
              <a:lnSpc>
                <a:spcPts val="9558"/>
              </a:lnSpc>
            </a:pPr>
            <a:r>
              <a:rPr lang="en-US" sz="6827" b="1" spc="641">
                <a:solidFill>
                  <a:srgbClr val="152540"/>
                </a:solidFill>
                <a:latin typeface="Glacial Indifference Bold"/>
                <a:ea typeface="Glacial Indifference Bold"/>
                <a:cs typeface="Glacial Indifference Bold"/>
                <a:sym typeface="Glacial Indifference Bold"/>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a:off x="10801515" y="0"/>
            <a:ext cx="7486485" cy="10287000"/>
          </a:xfrm>
          <a:custGeom>
            <a:avLst/>
            <a:gdLst/>
            <a:ahLst/>
            <a:cxnLst/>
            <a:rect l="l" t="t" r="r" b="b"/>
            <a:pathLst>
              <a:path w="7486485" h="10287000">
                <a:moveTo>
                  <a:pt x="0" y="0"/>
                </a:moveTo>
                <a:lnTo>
                  <a:pt x="7486485" y="0"/>
                </a:lnTo>
                <a:lnTo>
                  <a:pt x="7486485" y="10287000"/>
                </a:lnTo>
                <a:lnTo>
                  <a:pt x="0" y="10287000"/>
                </a:lnTo>
                <a:lnTo>
                  <a:pt x="0" y="0"/>
                </a:lnTo>
                <a:close/>
              </a:path>
            </a:pathLst>
          </a:custGeom>
          <a:blipFill>
            <a:blip r:embed="rId3"/>
            <a:stretch>
              <a:fillRect l="-53313" r="-53313"/>
            </a:stretch>
          </a:blipFill>
        </p:spPr>
      </p:sp>
      <p:sp>
        <p:nvSpPr>
          <p:cNvPr id="3" name="Freeform 3"/>
          <p:cNvSpPr/>
          <p:nvPr/>
        </p:nvSpPr>
        <p:spPr>
          <a:xfrm rot="-445925">
            <a:off x="3341329" y="-471508"/>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8" name="TextBox 8"/>
          <p:cNvSpPr txBox="1"/>
          <p:nvPr/>
        </p:nvSpPr>
        <p:spPr>
          <a:xfrm>
            <a:off x="780603" y="3336671"/>
            <a:ext cx="10469739" cy="4695965"/>
          </a:xfrm>
          <a:prstGeom prst="rect">
            <a:avLst/>
          </a:prstGeom>
        </p:spPr>
        <p:txBody>
          <a:bodyPr lIns="0" tIns="0" rIns="0" bIns="0" rtlCol="0" anchor="t">
            <a:spAutoFit/>
          </a:bodyPr>
          <a:lstStyle/>
          <a:p>
            <a:pPr marL="646511" lvl="1" indent="-323256" algn="l">
              <a:lnSpc>
                <a:spcPts val="4192"/>
              </a:lnSpc>
              <a:buFont typeface="Arial"/>
              <a:buChar char="•"/>
            </a:pPr>
            <a:r>
              <a:rPr lang="en-US" sz="2994" spc="65">
                <a:solidFill>
                  <a:srgbClr val="152540"/>
                </a:solidFill>
                <a:latin typeface="Glacial Indifference"/>
                <a:ea typeface="Glacial Indifference"/>
                <a:cs typeface="Glacial Indifference"/>
                <a:sym typeface="Glacial Indifference"/>
              </a:rPr>
              <a:t>Th</a:t>
            </a:r>
            <a:r>
              <a:rPr lang="en-US" sz="2994" u="none" strike="noStrike" spc="65">
                <a:solidFill>
                  <a:srgbClr val="152540"/>
                </a:solidFill>
                <a:latin typeface="Glacial Indifference"/>
                <a:ea typeface="Glacial Indifference"/>
                <a:cs typeface="Glacial Indifference"/>
                <a:sym typeface="Glacial Indifference"/>
              </a:rPr>
              <a:t>e Auto Club Group (ACG) is a prominent member-based organization that provides a wide range of services, including roadside assistance, insurance, travel planning, and financial products across several regions in the United States</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Customers use phone, app, or web to request help, but many still rely on phone calls.</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Goal: Understand when and why live calls happen, and optimize routing to save cost and improve efficiency</a:t>
            </a:r>
          </a:p>
        </p:txBody>
      </p:sp>
      <p:sp>
        <p:nvSpPr>
          <p:cNvPr id="9" name="TextBox 9"/>
          <p:cNvSpPr txBox="1"/>
          <p:nvPr/>
        </p:nvSpPr>
        <p:spPr>
          <a:xfrm>
            <a:off x="1149578" y="1907057"/>
            <a:ext cx="11845619" cy="912437"/>
          </a:xfrm>
          <a:prstGeom prst="rect">
            <a:avLst/>
          </a:prstGeom>
        </p:spPr>
        <p:txBody>
          <a:bodyPr lIns="0" tIns="0" rIns="0" bIns="0" rtlCol="0" anchor="t">
            <a:spAutoFit/>
          </a:bodyPr>
          <a:lstStyle/>
          <a:p>
            <a:pPr algn="l">
              <a:lnSpc>
                <a:spcPts val="7458"/>
              </a:lnSpc>
            </a:pPr>
            <a:r>
              <a:rPr lang="en-US" sz="5327" b="1" spc="500">
                <a:solidFill>
                  <a:srgbClr val="152540"/>
                </a:solidFill>
                <a:latin typeface="Glacial Indifference Bold"/>
                <a:ea typeface="Glacial Indifference Bold"/>
                <a:cs typeface="Glacial Indifference Bold"/>
                <a:sym typeface="Glacial Indifference Bold"/>
              </a:rPr>
              <a:t>ORGANIZATIONAL CONTEXT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341329" y="-471508"/>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TextBox 7"/>
          <p:cNvSpPr txBox="1"/>
          <p:nvPr/>
        </p:nvSpPr>
        <p:spPr>
          <a:xfrm>
            <a:off x="1987720" y="3425993"/>
            <a:ext cx="12713814" cy="4695965"/>
          </a:xfrm>
          <a:prstGeom prst="rect">
            <a:avLst/>
          </a:prstGeom>
        </p:spPr>
        <p:txBody>
          <a:bodyPr lIns="0" tIns="0" rIns="0" bIns="0" rtlCol="0" anchor="t">
            <a:spAutoFit/>
          </a:bodyPr>
          <a:lstStyle/>
          <a:p>
            <a:pPr algn="l">
              <a:lnSpc>
                <a:spcPts val="4192"/>
              </a:lnSpc>
            </a:pPr>
            <a:r>
              <a:rPr lang="en-US" sz="2994" spc="65">
                <a:solidFill>
                  <a:srgbClr val="152540"/>
                </a:solidFill>
                <a:latin typeface="Glacial Indifference"/>
                <a:ea typeface="Glacial Indifference"/>
                <a:cs typeface="Glacial Indifference"/>
                <a:sym typeface="Glacial Indifference"/>
              </a:rPr>
              <a:t>Syst</a:t>
            </a:r>
            <a:r>
              <a:rPr lang="en-US" sz="2994" u="none" strike="noStrike" spc="65">
                <a:solidFill>
                  <a:srgbClr val="152540"/>
                </a:solidFill>
                <a:latin typeface="Glacial Indifference"/>
                <a:ea typeface="Glacial Indifference"/>
                <a:cs typeface="Glacial Indifference"/>
                <a:sym typeface="Glacial Indifference"/>
              </a:rPr>
              <a:t>em Capabilities:</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Predict cancellations and issues before they happen</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Assign requests to the right contact center</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Visualize patterns using Power BI dashboards</a:t>
            </a:r>
          </a:p>
          <a:p>
            <a:pPr algn="l">
              <a:lnSpc>
                <a:spcPts val="4192"/>
              </a:lnSpc>
            </a:pPr>
            <a:r>
              <a:rPr lang="en-US" sz="2994" u="none" strike="noStrike" spc="65">
                <a:solidFill>
                  <a:srgbClr val="152540"/>
                </a:solidFill>
                <a:latin typeface="Glacial Indifference"/>
                <a:ea typeface="Glacial Indifference"/>
                <a:cs typeface="Glacial Indifference"/>
                <a:sym typeface="Glacial Indifference"/>
              </a:rPr>
              <a:t>Benefits:</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Reduce live calls and improve self-service usage</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Allocate agents and providers better</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Improve customer satisfaction and reduce delays</a:t>
            </a:r>
          </a:p>
          <a:p>
            <a:pPr algn="l">
              <a:lnSpc>
                <a:spcPts val="4192"/>
              </a:lnSpc>
            </a:pPr>
            <a:endParaRPr lang="en-US" sz="2994" u="none" strike="noStrike" spc="65">
              <a:solidFill>
                <a:srgbClr val="152540"/>
              </a:solidFill>
              <a:latin typeface="Glacial Indifference"/>
              <a:ea typeface="Glacial Indifference"/>
              <a:cs typeface="Glacial Indifference"/>
              <a:sym typeface="Glacial Indifference"/>
            </a:endParaRPr>
          </a:p>
        </p:txBody>
      </p:sp>
      <p:sp>
        <p:nvSpPr>
          <p:cNvPr id="8" name="TextBox 8"/>
          <p:cNvSpPr txBox="1"/>
          <p:nvPr/>
        </p:nvSpPr>
        <p:spPr>
          <a:xfrm>
            <a:off x="1311225" y="1271566"/>
            <a:ext cx="11845619" cy="1855412"/>
          </a:xfrm>
          <a:prstGeom prst="rect">
            <a:avLst/>
          </a:prstGeom>
        </p:spPr>
        <p:txBody>
          <a:bodyPr lIns="0" tIns="0" rIns="0" bIns="0" rtlCol="0" anchor="t">
            <a:spAutoFit/>
          </a:bodyPr>
          <a:lstStyle/>
          <a:p>
            <a:pPr algn="l">
              <a:lnSpc>
                <a:spcPts val="7458"/>
              </a:lnSpc>
            </a:pPr>
            <a:r>
              <a:rPr lang="en-US" sz="5327" b="1" spc="500">
                <a:solidFill>
                  <a:srgbClr val="152540"/>
                </a:solidFill>
                <a:latin typeface="Glacial Indifference Bold"/>
                <a:ea typeface="Glacial Indifference Bold"/>
                <a:cs typeface="Glacial Indifference Bold"/>
                <a:sym typeface="Glacial Indifference Bold"/>
              </a:rPr>
              <a:t>SYSTEM CAPABILITIES &amp; BUSINESS BENEFITS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341329" y="-471508"/>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TextBox 7"/>
          <p:cNvSpPr txBox="1"/>
          <p:nvPr/>
        </p:nvSpPr>
        <p:spPr>
          <a:xfrm>
            <a:off x="1987720" y="3008953"/>
            <a:ext cx="15271580" cy="5219840"/>
          </a:xfrm>
          <a:prstGeom prst="rect">
            <a:avLst/>
          </a:prstGeom>
        </p:spPr>
        <p:txBody>
          <a:bodyPr lIns="0" tIns="0" rIns="0" bIns="0" rtlCol="0" anchor="t">
            <a:spAutoFit/>
          </a:bodyPr>
          <a:lstStyle/>
          <a:p>
            <a:pPr marL="646511" lvl="1" indent="-323256" algn="l">
              <a:lnSpc>
                <a:spcPts val="4192"/>
              </a:lnSpc>
              <a:buFont typeface="Arial"/>
              <a:buChar char="•"/>
            </a:pPr>
            <a:r>
              <a:rPr lang="en-US" sz="2994" spc="65">
                <a:solidFill>
                  <a:srgbClr val="152540"/>
                </a:solidFill>
                <a:latin typeface="Glacial Indifference"/>
                <a:ea typeface="Glacial Indifference"/>
                <a:cs typeface="Glacial Indifference"/>
                <a:sym typeface="Glacial Indifference"/>
              </a:rPr>
              <a:t>Two datasets w</a:t>
            </a:r>
            <a:r>
              <a:rPr lang="en-US" sz="2994" u="none" strike="noStrike" spc="65">
                <a:solidFill>
                  <a:srgbClr val="152540"/>
                </a:solidFill>
                <a:latin typeface="Glacial Indifference"/>
                <a:ea typeface="Glacial Indifference"/>
                <a:cs typeface="Glacial Indifference"/>
                <a:sym typeface="Glacial Indifference"/>
              </a:rPr>
              <a:t>ere used in this analysis:</a:t>
            </a:r>
          </a:p>
          <a:p>
            <a:pPr marL="1293023" lvl="2" indent="-431008"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The first dataset (5GB) was filtered to 179,539 records and 13 selected columns. This dataset was used for Objective 1.</a:t>
            </a:r>
          </a:p>
          <a:p>
            <a:pPr marL="1293023" lvl="2" indent="-431008"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The second dataset was a merged version, created by joining the 5GB and 37GB datasets.</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These datasets were joined using SVC_REQ_ID and SVC_REQ_DT.</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The merging was based on overlapping records from January 1 to August 16, 2020.</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The result of this join was a merged dataset with 5,000 records and 18 columns. This merged dataset was used for Objective 2.</a:t>
            </a:r>
          </a:p>
          <a:p>
            <a:pPr algn="l">
              <a:lnSpc>
                <a:spcPts val="4192"/>
              </a:lnSpc>
            </a:pPr>
            <a:endParaRPr lang="en-US" sz="2994" u="none" strike="noStrike" spc="65">
              <a:solidFill>
                <a:srgbClr val="152540"/>
              </a:solidFill>
              <a:latin typeface="Glacial Indifference"/>
              <a:ea typeface="Glacial Indifference"/>
              <a:cs typeface="Glacial Indifference"/>
              <a:sym typeface="Glacial Indifference"/>
            </a:endParaRPr>
          </a:p>
        </p:txBody>
      </p:sp>
      <p:sp>
        <p:nvSpPr>
          <p:cNvPr id="8" name="TextBox 8"/>
          <p:cNvSpPr txBox="1"/>
          <p:nvPr/>
        </p:nvSpPr>
        <p:spPr>
          <a:xfrm>
            <a:off x="1311225" y="1271566"/>
            <a:ext cx="15757856" cy="912437"/>
          </a:xfrm>
          <a:prstGeom prst="rect">
            <a:avLst/>
          </a:prstGeom>
        </p:spPr>
        <p:txBody>
          <a:bodyPr lIns="0" tIns="0" rIns="0" bIns="0" rtlCol="0" anchor="t">
            <a:spAutoFit/>
          </a:bodyPr>
          <a:lstStyle/>
          <a:p>
            <a:pPr algn="l">
              <a:lnSpc>
                <a:spcPts val="7458"/>
              </a:lnSpc>
            </a:pPr>
            <a:r>
              <a:rPr lang="en-US" sz="5327" b="1" spc="500">
                <a:solidFill>
                  <a:srgbClr val="152540"/>
                </a:solidFill>
                <a:latin typeface="Glacial Indifference Bold"/>
                <a:ea typeface="Glacial Indifference Bold"/>
                <a:cs typeface="Glacial Indifference Bold"/>
                <a:sym typeface="Glacial Indifference Bold"/>
              </a:rPr>
              <a:t>DATASET OVERVIEW &amp; PREPARATION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341329" y="-471508"/>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12065978" y="2223722"/>
            <a:ext cx="6222022" cy="4650961"/>
          </a:xfrm>
          <a:custGeom>
            <a:avLst/>
            <a:gdLst/>
            <a:ahLst/>
            <a:cxnLst/>
            <a:rect l="l" t="t" r="r" b="b"/>
            <a:pathLst>
              <a:path w="6222022" h="4650961">
                <a:moveTo>
                  <a:pt x="0" y="0"/>
                </a:moveTo>
                <a:lnTo>
                  <a:pt x="6222022" y="0"/>
                </a:lnTo>
                <a:lnTo>
                  <a:pt x="6222022" y="4650961"/>
                </a:lnTo>
                <a:lnTo>
                  <a:pt x="0" y="4650961"/>
                </a:lnTo>
                <a:lnTo>
                  <a:pt x="0" y="0"/>
                </a:lnTo>
                <a:close/>
              </a:path>
            </a:pathLst>
          </a:custGeom>
          <a:blipFill>
            <a:blip r:embed="rId9"/>
            <a:stretch>
              <a:fillRect/>
            </a:stretch>
          </a:blipFill>
        </p:spPr>
      </p:sp>
      <p:sp>
        <p:nvSpPr>
          <p:cNvPr id="8" name="Freeform 8"/>
          <p:cNvSpPr/>
          <p:nvPr/>
        </p:nvSpPr>
        <p:spPr>
          <a:xfrm>
            <a:off x="6989218" y="4569235"/>
            <a:ext cx="5076760" cy="5717765"/>
          </a:xfrm>
          <a:custGeom>
            <a:avLst/>
            <a:gdLst/>
            <a:ahLst/>
            <a:cxnLst/>
            <a:rect l="l" t="t" r="r" b="b"/>
            <a:pathLst>
              <a:path w="5076760" h="5717765">
                <a:moveTo>
                  <a:pt x="0" y="0"/>
                </a:moveTo>
                <a:lnTo>
                  <a:pt x="5076760" y="0"/>
                </a:lnTo>
                <a:lnTo>
                  <a:pt x="5076760" y="5717765"/>
                </a:lnTo>
                <a:lnTo>
                  <a:pt x="0" y="5717765"/>
                </a:lnTo>
                <a:lnTo>
                  <a:pt x="0" y="0"/>
                </a:lnTo>
                <a:close/>
              </a:path>
            </a:pathLst>
          </a:custGeom>
          <a:blipFill>
            <a:blip r:embed="rId10"/>
            <a:stretch>
              <a:fillRect/>
            </a:stretch>
          </a:blipFill>
        </p:spPr>
      </p:sp>
      <p:sp>
        <p:nvSpPr>
          <p:cNvPr id="9" name="TextBox 9"/>
          <p:cNvSpPr txBox="1"/>
          <p:nvPr/>
        </p:nvSpPr>
        <p:spPr>
          <a:xfrm>
            <a:off x="295375" y="3545057"/>
            <a:ext cx="6582180" cy="2555380"/>
          </a:xfrm>
          <a:prstGeom prst="rect">
            <a:avLst/>
          </a:prstGeom>
        </p:spPr>
        <p:txBody>
          <a:bodyPr lIns="0" tIns="0" rIns="0" bIns="0" rtlCol="0" anchor="t">
            <a:spAutoFit/>
          </a:bodyPr>
          <a:lstStyle/>
          <a:p>
            <a:pPr marL="624922" lvl="1" indent="-312461" algn="l">
              <a:lnSpc>
                <a:spcPts val="4052"/>
              </a:lnSpc>
              <a:buFont typeface="Arial"/>
              <a:buChar char="•"/>
            </a:pPr>
            <a:r>
              <a:rPr lang="en-US" sz="2894" spc="63">
                <a:solidFill>
                  <a:srgbClr val="152540"/>
                </a:solidFill>
                <a:latin typeface="Glacial Indifference"/>
                <a:ea typeface="Glacial Indifference"/>
                <a:cs typeface="Glacial Indifference"/>
                <a:sym typeface="Glacial Indifference"/>
              </a:rPr>
              <a:t>90% of </a:t>
            </a:r>
            <a:r>
              <a:rPr lang="en-US" sz="2894" u="none" strike="noStrike" spc="63">
                <a:solidFill>
                  <a:srgbClr val="152540"/>
                </a:solidFill>
                <a:latin typeface="Glacial Indifference"/>
                <a:ea typeface="Glacial Indifference"/>
                <a:cs typeface="Glacial Indifference"/>
                <a:sym typeface="Glacial Indifference"/>
              </a:rPr>
              <a:t>requests came through Emergency Road Service</a:t>
            </a:r>
          </a:p>
          <a:p>
            <a:pPr marL="624922" lvl="1" indent="-312461" algn="l">
              <a:lnSpc>
                <a:spcPts val="4052"/>
              </a:lnSpc>
              <a:buFont typeface="Arial"/>
              <a:buChar char="•"/>
            </a:pPr>
            <a:r>
              <a:rPr lang="en-US" sz="2894" u="none" strike="noStrike" spc="63">
                <a:solidFill>
                  <a:srgbClr val="152540"/>
                </a:solidFill>
                <a:latin typeface="Glacial Indifference"/>
                <a:ea typeface="Glacial Indifference"/>
                <a:cs typeface="Glacial Indifference"/>
                <a:sym typeface="Glacial Indifference"/>
              </a:rPr>
              <a:t>Florida had the highest volume (around 60%)</a:t>
            </a:r>
          </a:p>
          <a:p>
            <a:pPr algn="l">
              <a:lnSpc>
                <a:spcPts val="4052"/>
              </a:lnSpc>
            </a:pPr>
            <a:endParaRPr lang="en-US" sz="2894" u="none" strike="noStrike" spc="63">
              <a:solidFill>
                <a:srgbClr val="152540"/>
              </a:solidFill>
              <a:latin typeface="Glacial Indifference"/>
              <a:ea typeface="Glacial Indifference"/>
              <a:cs typeface="Glacial Indifference"/>
              <a:sym typeface="Glacial Indifference"/>
            </a:endParaRPr>
          </a:p>
        </p:txBody>
      </p:sp>
      <p:sp>
        <p:nvSpPr>
          <p:cNvPr id="10" name="TextBox 10"/>
          <p:cNvSpPr txBox="1"/>
          <p:nvPr/>
        </p:nvSpPr>
        <p:spPr>
          <a:xfrm>
            <a:off x="2532398" y="1311284"/>
            <a:ext cx="13990399" cy="912437"/>
          </a:xfrm>
          <a:prstGeom prst="rect">
            <a:avLst/>
          </a:prstGeom>
        </p:spPr>
        <p:txBody>
          <a:bodyPr lIns="0" tIns="0" rIns="0" bIns="0" rtlCol="0" anchor="t">
            <a:spAutoFit/>
          </a:bodyPr>
          <a:lstStyle/>
          <a:p>
            <a:pPr algn="l">
              <a:lnSpc>
                <a:spcPts val="7458"/>
              </a:lnSpc>
            </a:pPr>
            <a:r>
              <a:rPr lang="en-US" sz="5327" b="1" spc="500">
                <a:solidFill>
                  <a:srgbClr val="152540"/>
                </a:solidFill>
                <a:latin typeface="Glacial Indifference Bold"/>
                <a:ea typeface="Glacial Indifference Bold"/>
                <a:cs typeface="Glacial Indifference Bold"/>
                <a:sym typeface="Glacial Indifference Bold"/>
              </a:rPr>
              <a:t>EXPLORATORY DATA ANALYSIS (EDA)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341329" y="-471508"/>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7077960" y="2223722"/>
            <a:ext cx="5636237" cy="5657782"/>
          </a:xfrm>
          <a:custGeom>
            <a:avLst/>
            <a:gdLst/>
            <a:ahLst/>
            <a:cxnLst/>
            <a:rect l="l" t="t" r="r" b="b"/>
            <a:pathLst>
              <a:path w="5636237" h="5657782">
                <a:moveTo>
                  <a:pt x="0" y="0"/>
                </a:moveTo>
                <a:lnTo>
                  <a:pt x="5636237" y="0"/>
                </a:lnTo>
                <a:lnTo>
                  <a:pt x="5636237" y="5657782"/>
                </a:lnTo>
                <a:lnTo>
                  <a:pt x="0" y="5657782"/>
                </a:lnTo>
                <a:lnTo>
                  <a:pt x="0" y="0"/>
                </a:lnTo>
                <a:close/>
              </a:path>
            </a:pathLst>
          </a:custGeom>
          <a:blipFill>
            <a:blip r:embed="rId9"/>
            <a:stretch>
              <a:fillRect l="-1592" t="-1686" r="-1592"/>
            </a:stretch>
          </a:blipFill>
        </p:spPr>
      </p:sp>
      <p:sp>
        <p:nvSpPr>
          <p:cNvPr id="8" name="Freeform 8"/>
          <p:cNvSpPr/>
          <p:nvPr/>
        </p:nvSpPr>
        <p:spPr>
          <a:xfrm>
            <a:off x="12767811" y="5476008"/>
            <a:ext cx="5698869" cy="4810992"/>
          </a:xfrm>
          <a:custGeom>
            <a:avLst/>
            <a:gdLst/>
            <a:ahLst/>
            <a:cxnLst/>
            <a:rect l="l" t="t" r="r" b="b"/>
            <a:pathLst>
              <a:path w="5698869" h="4810992">
                <a:moveTo>
                  <a:pt x="0" y="0"/>
                </a:moveTo>
                <a:lnTo>
                  <a:pt x="5698868" y="0"/>
                </a:lnTo>
                <a:lnTo>
                  <a:pt x="5698868" y="4810992"/>
                </a:lnTo>
                <a:lnTo>
                  <a:pt x="0" y="4810992"/>
                </a:lnTo>
                <a:lnTo>
                  <a:pt x="0" y="0"/>
                </a:lnTo>
                <a:close/>
              </a:path>
            </a:pathLst>
          </a:custGeom>
          <a:blipFill>
            <a:blip r:embed="rId10"/>
            <a:stretch>
              <a:fillRect r="-6723"/>
            </a:stretch>
          </a:blipFill>
        </p:spPr>
      </p:sp>
      <p:sp>
        <p:nvSpPr>
          <p:cNvPr id="9" name="TextBox 9"/>
          <p:cNvSpPr txBox="1"/>
          <p:nvPr/>
        </p:nvSpPr>
        <p:spPr>
          <a:xfrm>
            <a:off x="178732" y="3863283"/>
            <a:ext cx="6105562" cy="2555380"/>
          </a:xfrm>
          <a:prstGeom prst="rect">
            <a:avLst/>
          </a:prstGeom>
        </p:spPr>
        <p:txBody>
          <a:bodyPr lIns="0" tIns="0" rIns="0" bIns="0" rtlCol="0" anchor="t">
            <a:spAutoFit/>
          </a:bodyPr>
          <a:lstStyle/>
          <a:p>
            <a:pPr marL="624922" lvl="1" indent="-312461" algn="l">
              <a:lnSpc>
                <a:spcPts val="4052"/>
              </a:lnSpc>
              <a:buFont typeface="Arial"/>
              <a:buChar char="•"/>
            </a:pPr>
            <a:r>
              <a:rPr lang="en-US" sz="2894" spc="63">
                <a:solidFill>
                  <a:srgbClr val="152540"/>
                </a:solidFill>
                <a:latin typeface="Glacial Indifference"/>
                <a:ea typeface="Glacial Indifference"/>
                <a:cs typeface="Glacial Indifference"/>
                <a:sym typeface="Glacial Indifference"/>
              </a:rPr>
              <a:t>Mo</a:t>
            </a:r>
            <a:r>
              <a:rPr lang="en-US" sz="2894" u="none" strike="noStrike" spc="63">
                <a:solidFill>
                  <a:srgbClr val="152540"/>
                </a:solidFill>
                <a:latin typeface="Glacial Indifference"/>
                <a:ea typeface="Glacial Indifference"/>
                <a:cs typeface="Glacial Indifference"/>
                <a:sym typeface="Glacial Indifference"/>
              </a:rPr>
              <a:t>st delays were near zero, but a few had long delays </a:t>
            </a:r>
          </a:p>
          <a:p>
            <a:pPr marL="624922" lvl="1" indent="-312461" algn="l">
              <a:lnSpc>
                <a:spcPts val="4052"/>
              </a:lnSpc>
              <a:buFont typeface="Arial"/>
              <a:buChar char="•"/>
            </a:pPr>
            <a:r>
              <a:rPr lang="en-US" sz="2894" u="none" strike="noStrike" spc="63">
                <a:solidFill>
                  <a:srgbClr val="152540"/>
                </a:solidFill>
                <a:latin typeface="Glacial Indifference"/>
                <a:ea typeface="Glacial Indifference"/>
                <a:cs typeface="Glacial Indifference"/>
                <a:sym typeface="Glacial Indifference"/>
              </a:rPr>
              <a:t>Most common request for Contact center :ERS online </a:t>
            </a:r>
          </a:p>
          <a:p>
            <a:pPr algn="l">
              <a:lnSpc>
                <a:spcPts val="4052"/>
              </a:lnSpc>
            </a:pPr>
            <a:endParaRPr lang="en-US" sz="2894" u="none" strike="noStrike" spc="63">
              <a:solidFill>
                <a:srgbClr val="152540"/>
              </a:solidFill>
              <a:latin typeface="Glacial Indifference"/>
              <a:ea typeface="Glacial Indifference"/>
              <a:cs typeface="Glacial Indifference"/>
              <a:sym typeface="Glacial Indifference"/>
            </a:endParaRPr>
          </a:p>
        </p:txBody>
      </p:sp>
      <p:sp>
        <p:nvSpPr>
          <p:cNvPr id="10" name="TextBox 10"/>
          <p:cNvSpPr txBox="1"/>
          <p:nvPr/>
        </p:nvSpPr>
        <p:spPr>
          <a:xfrm>
            <a:off x="2532398" y="1311284"/>
            <a:ext cx="13990399" cy="912437"/>
          </a:xfrm>
          <a:prstGeom prst="rect">
            <a:avLst/>
          </a:prstGeom>
        </p:spPr>
        <p:txBody>
          <a:bodyPr lIns="0" tIns="0" rIns="0" bIns="0" rtlCol="0" anchor="t">
            <a:spAutoFit/>
          </a:bodyPr>
          <a:lstStyle/>
          <a:p>
            <a:pPr algn="l">
              <a:lnSpc>
                <a:spcPts val="7458"/>
              </a:lnSpc>
            </a:pPr>
            <a:r>
              <a:rPr lang="en-US" sz="5327" b="1" spc="500">
                <a:solidFill>
                  <a:srgbClr val="152540"/>
                </a:solidFill>
                <a:latin typeface="Glacial Indifference Bold"/>
                <a:ea typeface="Glacial Indifference Bold"/>
                <a:cs typeface="Glacial Indifference Bold"/>
                <a:sym typeface="Glacial Indifference Bold"/>
              </a:rPr>
              <a:t>EXPLORATORY DATA ANALYSIS (EDA)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8E4"/>
        </a:solidFill>
        <a:effectLst/>
      </p:bgPr>
    </p:bg>
    <p:spTree>
      <p:nvGrpSpPr>
        <p:cNvPr id="1" name=""/>
        <p:cNvGrpSpPr/>
        <p:nvPr/>
      </p:nvGrpSpPr>
      <p:grpSpPr>
        <a:xfrm>
          <a:off x="0" y="0"/>
          <a:ext cx="0" cy="0"/>
          <a:chOff x="0" y="0"/>
          <a:chExt cx="0" cy="0"/>
        </a:xfrm>
      </p:grpSpPr>
      <p:sp>
        <p:nvSpPr>
          <p:cNvPr id="2" name="Freeform 2"/>
          <p:cNvSpPr/>
          <p:nvPr/>
        </p:nvSpPr>
        <p:spPr>
          <a:xfrm rot="-445925">
            <a:off x="3599497" y="-332495"/>
            <a:ext cx="9798172" cy="13143890"/>
          </a:xfrm>
          <a:custGeom>
            <a:avLst/>
            <a:gdLst/>
            <a:ahLst/>
            <a:cxnLst/>
            <a:rect l="l" t="t" r="r" b="b"/>
            <a:pathLst>
              <a:path w="9798172" h="13143890">
                <a:moveTo>
                  <a:pt x="0" y="0"/>
                </a:moveTo>
                <a:lnTo>
                  <a:pt x="9798172" y="0"/>
                </a:lnTo>
                <a:lnTo>
                  <a:pt x="9798172" y="13143890"/>
                </a:lnTo>
                <a:lnTo>
                  <a:pt x="0" y="131438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8798399">
            <a:off x="8466276" y="-9590538"/>
            <a:ext cx="9798172" cy="13143890"/>
          </a:xfrm>
          <a:custGeom>
            <a:avLst/>
            <a:gdLst/>
            <a:ahLst/>
            <a:cxnLst/>
            <a:rect l="l" t="t" r="r" b="b"/>
            <a:pathLst>
              <a:path w="9798172" h="13143890">
                <a:moveTo>
                  <a:pt x="0" y="0"/>
                </a:moveTo>
                <a:lnTo>
                  <a:pt x="9798173" y="0"/>
                </a:lnTo>
                <a:lnTo>
                  <a:pt x="9798173" y="13143890"/>
                </a:lnTo>
                <a:lnTo>
                  <a:pt x="0" y="131438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3283157">
            <a:off x="-1501206" y="7329841"/>
            <a:ext cx="5624862" cy="7545546"/>
          </a:xfrm>
          <a:custGeom>
            <a:avLst/>
            <a:gdLst/>
            <a:ahLst/>
            <a:cxnLst/>
            <a:rect l="l" t="t" r="r" b="b"/>
            <a:pathLst>
              <a:path w="5624862" h="7545546">
                <a:moveTo>
                  <a:pt x="0" y="0"/>
                </a:moveTo>
                <a:lnTo>
                  <a:pt x="5624862" y="0"/>
                </a:lnTo>
                <a:lnTo>
                  <a:pt x="5624862" y="7545546"/>
                </a:lnTo>
                <a:lnTo>
                  <a:pt x="0" y="754554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70156">
            <a:off x="-2577184" y="-2165857"/>
            <a:ext cx="5154368" cy="4995052"/>
          </a:xfrm>
          <a:custGeom>
            <a:avLst/>
            <a:gdLst/>
            <a:ahLst/>
            <a:cxnLst/>
            <a:rect l="l" t="t" r="r" b="b"/>
            <a:pathLst>
              <a:path w="5154368" h="4995052">
                <a:moveTo>
                  <a:pt x="0" y="0"/>
                </a:moveTo>
                <a:lnTo>
                  <a:pt x="5154368" y="0"/>
                </a:lnTo>
                <a:lnTo>
                  <a:pt x="5154368" y="4995051"/>
                </a:lnTo>
                <a:lnTo>
                  <a:pt x="0" y="499505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2770156">
            <a:off x="15710816" y="8522875"/>
            <a:ext cx="5154368" cy="4995052"/>
          </a:xfrm>
          <a:custGeom>
            <a:avLst/>
            <a:gdLst/>
            <a:ahLst/>
            <a:cxnLst/>
            <a:rect l="l" t="t" r="r" b="b"/>
            <a:pathLst>
              <a:path w="5154368" h="4995052">
                <a:moveTo>
                  <a:pt x="0" y="0"/>
                </a:moveTo>
                <a:lnTo>
                  <a:pt x="5154368" y="0"/>
                </a:lnTo>
                <a:lnTo>
                  <a:pt x="5154368" y="4995052"/>
                </a:lnTo>
                <a:lnTo>
                  <a:pt x="0" y="49950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TextBox 7"/>
          <p:cNvSpPr txBox="1"/>
          <p:nvPr/>
        </p:nvSpPr>
        <p:spPr>
          <a:xfrm>
            <a:off x="1987720" y="3259547"/>
            <a:ext cx="15271580" cy="4172090"/>
          </a:xfrm>
          <a:prstGeom prst="rect">
            <a:avLst/>
          </a:prstGeom>
        </p:spPr>
        <p:txBody>
          <a:bodyPr lIns="0" tIns="0" rIns="0" bIns="0" rtlCol="0" anchor="t">
            <a:spAutoFit/>
          </a:bodyPr>
          <a:lstStyle/>
          <a:p>
            <a:pPr marL="646511" lvl="1" indent="-323256" algn="l">
              <a:lnSpc>
                <a:spcPts val="4192"/>
              </a:lnSpc>
              <a:buFont typeface="Arial"/>
              <a:buChar char="•"/>
            </a:pPr>
            <a:r>
              <a:rPr lang="en-US" sz="2994" spc="65">
                <a:solidFill>
                  <a:srgbClr val="152540"/>
                </a:solidFill>
                <a:latin typeface="Glacial Indifference"/>
                <a:ea typeface="Glacial Indifference"/>
                <a:cs typeface="Glacial Indifference"/>
                <a:sym typeface="Glacial Indifference"/>
              </a:rPr>
              <a:t>Encod</a:t>
            </a:r>
            <a:r>
              <a:rPr lang="en-US" sz="2994" u="none" strike="noStrike" spc="65">
                <a:solidFill>
                  <a:srgbClr val="152540"/>
                </a:solidFill>
                <a:latin typeface="Glacial Indifference"/>
                <a:ea typeface="Glacial Indifference"/>
                <a:cs typeface="Glacial Indifference"/>
                <a:sym typeface="Glacial Indifference"/>
              </a:rPr>
              <a:t>ed categorical variables (like request source and service region)</a:t>
            </a:r>
          </a:p>
          <a:p>
            <a:pPr algn="l">
              <a:lnSpc>
                <a:spcPts val="4192"/>
              </a:lnSpc>
            </a:pPr>
            <a:endParaRPr lang="en-US" sz="2994" u="none" strike="noStrike" spc="65">
              <a:solidFill>
                <a:srgbClr val="152540"/>
              </a:solidFill>
              <a:latin typeface="Glacial Indifference"/>
              <a:ea typeface="Glacial Indifference"/>
              <a:cs typeface="Glacial Indifference"/>
              <a:sym typeface="Glacial Indifference"/>
            </a:endParaRP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Balanced classes using SMOTE for better model training</a:t>
            </a:r>
          </a:p>
          <a:p>
            <a:pPr algn="l">
              <a:lnSpc>
                <a:spcPts val="4192"/>
              </a:lnSpc>
            </a:pPr>
            <a:endParaRPr lang="en-US" sz="2994" u="none" strike="noStrike" spc="65">
              <a:solidFill>
                <a:srgbClr val="152540"/>
              </a:solidFill>
              <a:latin typeface="Glacial Indifference"/>
              <a:ea typeface="Glacial Indifference"/>
              <a:cs typeface="Glacial Indifference"/>
              <a:sym typeface="Glacial Indifference"/>
            </a:endParaRPr>
          </a:p>
          <a:p>
            <a:pPr algn="l">
              <a:lnSpc>
                <a:spcPts val="4192"/>
              </a:lnSpc>
            </a:pPr>
            <a:r>
              <a:rPr lang="en-US" sz="2994" u="none" strike="noStrike" spc="65">
                <a:solidFill>
                  <a:srgbClr val="152540"/>
                </a:solidFill>
                <a:latin typeface="Glacial Indifference"/>
                <a:ea typeface="Glacial Indifference"/>
                <a:cs typeface="Glacial Indifference"/>
                <a:sym typeface="Glacial Indifference"/>
              </a:rPr>
              <a:t>Models Used:</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Random Forest: Great for accuracy and handling complex patterns</a:t>
            </a:r>
          </a:p>
          <a:p>
            <a:pPr marL="646511" lvl="1" indent="-323256" algn="l">
              <a:lnSpc>
                <a:spcPts val="4192"/>
              </a:lnSpc>
              <a:buFont typeface="Arial"/>
              <a:buChar char="•"/>
            </a:pPr>
            <a:r>
              <a:rPr lang="en-US" sz="2994" u="none" strike="noStrike" spc="65">
                <a:solidFill>
                  <a:srgbClr val="152540"/>
                </a:solidFill>
                <a:latin typeface="Glacial Indifference"/>
                <a:ea typeface="Glacial Indifference"/>
                <a:cs typeface="Glacial Indifference"/>
                <a:sym typeface="Glacial Indifference"/>
              </a:rPr>
              <a:t>Logistic Regression: Good for understanding the effect of each input</a:t>
            </a:r>
          </a:p>
          <a:p>
            <a:pPr algn="l">
              <a:lnSpc>
                <a:spcPts val="4192"/>
              </a:lnSpc>
            </a:pPr>
            <a:endParaRPr lang="en-US" sz="2994" u="none" strike="noStrike" spc="65">
              <a:solidFill>
                <a:srgbClr val="152540"/>
              </a:solidFill>
              <a:latin typeface="Glacial Indifference"/>
              <a:ea typeface="Glacial Indifference"/>
              <a:cs typeface="Glacial Indifference"/>
              <a:sym typeface="Glacial Indifference"/>
            </a:endParaRPr>
          </a:p>
        </p:txBody>
      </p:sp>
      <p:sp>
        <p:nvSpPr>
          <p:cNvPr id="8" name="TextBox 8"/>
          <p:cNvSpPr txBox="1"/>
          <p:nvPr/>
        </p:nvSpPr>
        <p:spPr>
          <a:xfrm>
            <a:off x="1311225" y="1271566"/>
            <a:ext cx="17406159" cy="862907"/>
          </a:xfrm>
          <a:prstGeom prst="rect">
            <a:avLst/>
          </a:prstGeom>
        </p:spPr>
        <p:txBody>
          <a:bodyPr lIns="0" tIns="0" rIns="0" bIns="0" rtlCol="0" anchor="t">
            <a:spAutoFit/>
          </a:bodyPr>
          <a:lstStyle/>
          <a:p>
            <a:pPr algn="l">
              <a:lnSpc>
                <a:spcPts val="7038"/>
              </a:lnSpc>
            </a:pPr>
            <a:r>
              <a:rPr lang="en-US" sz="5027" b="1" spc="472">
                <a:solidFill>
                  <a:srgbClr val="152540"/>
                </a:solidFill>
                <a:latin typeface="Glacial Indifference Bold"/>
                <a:ea typeface="Glacial Indifference Bold"/>
                <a:cs typeface="Glacial Indifference Bold"/>
                <a:sym typeface="Glacial Indifference Bold"/>
              </a:rPr>
              <a:t> FEATURE ENGINEERING &amp; MODELING APPROACH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3352</Words>
  <Application>Microsoft Office PowerPoint</Application>
  <PresentationFormat>Custom</PresentationFormat>
  <Paragraphs>306</Paragraphs>
  <Slides>24</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Glacial Indifference Bold</vt:lpstr>
      <vt:lpstr>Symbol</vt:lpstr>
      <vt:lpstr>Open Sans</vt:lpstr>
      <vt:lpstr>Calibri</vt:lpstr>
      <vt:lpstr>Glacial Indifference</vt:lpstr>
      <vt:lpstr>Segoe UI Emoji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FinalPresentation_ACG</dc:title>
  <cp:lastModifiedBy>Anu Ranka</cp:lastModifiedBy>
  <cp:revision>4</cp:revision>
  <dcterms:created xsi:type="dcterms:W3CDTF">2006-08-16T00:00:00Z</dcterms:created>
  <dcterms:modified xsi:type="dcterms:W3CDTF">2025-04-18T13:55:57Z</dcterms:modified>
  <dc:identifier>DAGkJYWwbd0</dc:identifier>
</cp:coreProperties>
</file>